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0" r:id="rId2"/>
    <p:sldId id="325" r:id="rId3"/>
    <p:sldId id="355" r:id="rId4"/>
    <p:sldId id="326" r:id="rId5"/>
    <p:sldId id="327" r:id="rId6"/>
    <p:sldId id="328" r:id="rId7"/>
    <p:sldId id="329" r:id="rId8"/>
    <p:sldId id="356" r:id="rId9"/>
    <p:sldId id="391" r:id="rId10"/>
    <p:sldId id="330" r:id="rId11"/>
    <p:sldId id="374" r:id="rId12"/>
    <p:sldId id="331" r:id="rId13"/>
    <p:sldId id="395" r:id="rId14"/>
    <p:sldId id="324" r:id="rId15"/>
    <p:sldId id="364" r:id="rId16"/>
    <p:sldId id="366" r:id="rId17"/>
    <p:sldId id="367" r:id="rId18"/>
    <p:sldId id="319" r:id="rId19"/>
    <p:sldId id="362" r:id="rId20"/>
    <p:sldId id="392" r:id="rId21"/>
    <p:sldId id="361" r:id="rId22"/>
    <p:sldId id="359" r:id="rId23"/>
    <p:sldId id="333" r:id="rId24"/>
    <p:sldId id="368" r:id="rId25"/>
    <p:sldId id="396" r:id="rId26"/>
    <p:sldId id="323" r:id="rId27"/>
    <p:sldId id="334" r:id="rId28"/>
    <p:sldId id="380" r:id="rId29"/>
    <p:sldId id="378" r:id="rId30"/>
    <p:sldId id="381" r:id="rId31"/>
    <p:sldId id="377" r:id="rId32"/>
    <p:sldId id="394" r:id="rId33"/>
    <p:sldId id="336" r:id="rId34"/>
    <p:sldId id="279" r:id="rId35"/>
    <p:sldId id="337" r:id="rId36"/>
    <p:sldId id="338" r:id="rId37"/>
    <p:sldId id="339" r:id="rId38"/>
    <p:sldId id="340" r:id="rId39"/>
    <p:sldId id="365" r:id="rId40"/>
    <p:sldId id="342" r:id="rId41"/>
    <p:sldId id="263" r:id="rId42"/>
    <p:sldId id="294" r:id="rId43"/>
    <p:sldId id="344" r:id="rId44"/>
    <p:sldId id="345" r:id="rId45"/>
    <p:sldId id="305" r:id="rId46"/>
    <p:sldId id="346" r:id="rId47"/>
    <p:sldId id="347" r:id="rId48"/>
    <p:sldId id="348" r:id="rId49"/>
    <p:sldId id="352" r:id="rId50"/>
    <p:sldId id="387" r:id="rId51"/>
    <p:sldId id="353" r:id="rId5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0" autoAdjust="0"/>
    <p:restoredTop sz="83627" autoAdjust="0"/>
  </p:normalViewPr>
  <p:slideViewPr>
    <p:cSldViewPr>
      <p:cViewPr varScale="1">
        <p:scale>
          <a:sx n="60" d="100"/>
          <a:sy n="60" d="100"/>
        </p:scale>
        <p:origin x="7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A8ED7ED3-96B0-412A-9A7D-A5F30CABAB2F}" type="datetimeFigureOut">
              <a:rPr lang="en-US"/>
              <a:pPr>
                <a:defRPr/>
              </a:pPr>
              <a:t>4/3/2014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23D63F3-40F9-4FFA-9664-ED7562452146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120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Can</a:t>
            </a:r>
            <a:r>
              <a:rPr lang="en-CA" baseline="0" dirty="0" smtClean="0"/>
              <a:t> we build with the earth instead of fighting mother nature? They did. Mud, Ice, and branches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D63F3-40F9-4FFA-9664-ED7562452146}" type="slidenum">
              <a:rPr lang="en-CA" smtClean="0"/>
              <a:pPr>
                <a:defRPr/>
              </a:pPr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033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D63F3-40F9-4FFA-9664-ED7562452146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2709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Overview and lots</a:t>
            </a:r>
            <a:r>
              <a:rPr lang="en-CA" baseline="0" dirty="0" smtClean="0"/>
              <a:t> set the context of the issue at hand</a:t>
            </a:r>
            <a:endParaRPr lang="en-CA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CCA4A-0989-43D4-9F42-47984B15AC95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286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CA" smtClean="0"/>
              <a:t>Can i see this?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3F797B-D896-44FA-9048-4607A83FF1D9}" type="slidenum">
              <a:rPr lang="en-CA">
                <a:cs typeface="Arial" charset="0"/>
              </a:rPr>
              <a:pPr/>
              <a:t>17</a:t>
            </a:fld>
            <a:endParaRPr lang="en-CA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22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Equivalent KWh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D63F3-40F9-4FFA-9664-ED7562452146}" type="slidenum">
              <a:rPr lang="en-CA" smtClean="0"/>
              <a:pPr>
                <a:defRPr/>
              </a:pPr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7618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Equivalent KWh</a:t>
            </a:r>
          </a:p>
          <a:p>
            <a:r>
              <a:rPr lang="en-CA" dirty="0" smtClean="0"/>
              <a:t>Suzuki study says</a:t>
            </a:r>
            <a:r>
              <a:rPr lang="en-CA" baseline="0" dirty="0" smtClean="0"/>
              <a:t> in the last 50 years we have shifted from a density of 4ppl/1000sf to 2ppl/2000sf</a:t>
            </a:r>
          </a:p>
          <a:p>
            <a:r>
              <a:rPr lang="en-CA" baseline="0" dirty="0" smtClean="0"/>
              <a:t>Best spandrel for these glass boxes is R14 and quite expensive whereas a regular wall is R20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3D63F3-40F9-4FFA-9664-ED7562452146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48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IT’S THE ENERGY</a:t>
            </a:r>
            <a:r>
              <a:rPr lang="en-CA" baseline="0" dirty="0" smtClean="0"/>
              <a:t> PRODUCTION THAT causes all of this.  Due to 2 things, where we get our electricity and how we use it. </a:t>
            </a:r>
            <a:endParaRPr lang="en-CA" dirty="0" smtClean="0"/>
          </a:p>
          <a:p>
            <a:r>
              <a:rPr lang="en-CA" baseline="0" dirty="0" smtClean="0"/>
              <a:t>It is 3 times as costly to create 1 KWh of energy than it is to reduce the need for 1 KWh of energy. Thus it is more sensible to focus on decreasing our demand and rate of consumption.</a:t>
            </a:r>
          </a:p>
          <a:p>
            <a:r>
              <a:rPr lang="en-CA" baseline="0" dirty="0" smtClean="0"/>
              <a:t>Usage is an issue we can deal with rather than sourcing MORE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CCA4A-0989-43D4-9F42-47984B15AC95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091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D6625-6CB0-49ED-A7A0-811A87675CED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26AB2-B44A-48AC-B51C-E94918ED52B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6DC68-1B73-4422-B6C6-2EE7F14DC922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DECB-A0A6-41BF-991C-5B8EE3EF7AC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73502-913E-48EB-9DE1-B78199B678EF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573E1-80E5-43A2-A961-1D60F246920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AC89C-9118-40C0-9EFD-A9B72DFF7C84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995C0-324D-4FEE-A486-304981A15F7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E1E1-8ACA-4B57-A63D-57A133C58677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41BC7-FDCC-4C3B-87D9-E0F2946700D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3C7C6-9BFF-497C-B469-9EEF2914A9EE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53DBE-9B82-4D35-B705-2273DB92FDF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EFE2-205B-4CEC-BA73-E18E2C9AF155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139C1-715C-4B67-B659-19E9C5834CE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516B5-63B9-47FA-9754-5302B5CE7B08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DB84-B392-4600-8037-7ABF3713BEA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F9B75-26D0-40C2-BD5D-9633F42E2E23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7456-2A14-4747-A532-7F48D36D001C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8514A-FB8C-4E1E-93DA-214F94114DCF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4F8CA-86B0-424A-8792-9EC09CD3D54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9CC5D-6FAF-4EC5-93BC-F2E33173F4F2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D85A8-DCA4-4103-8AF7-D313A7C6C89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50E50D-3206-40C8-8327-43584F34FE6E}" type="datetimeFigureOut">
              <a:rPr lang="fr-FR"/>
              <a:pPr>
                <a:defRPr/>
              </a:pPr>
              <a:t>03/04/2014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F3BB40-E59D-4B61-94AB-94C8B4AF589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orenzo37\Desktop\present%20final.wmv" TargetMode="External"/><Relationship Id="rId1" Type="http://schemas.microsoft.com/office/2007/relationships/media" Target="file:///C:\Users\lorenzo37\Desktop\present%20final.wmv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orenzo37\Desktop\final%20baq.wmv" TargetMode="External"/><Relationship Id="rId1" Type="http://schemas.microsoft.com/office/2007/relationships/media" Target="file:///C:\Users\lorenzo37\Desktop\final%20baq.wm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ous-titre 2"/>
          <p:cNvSpPr>
            <a:spLocks noGrp="1"/>
          </p:cNvSpPr>
          <p:nvPr>
            <p:ph type="subTitle" idx="1"/>
          </p:nvPr>
        </p:nvSpPr>
        <p:spPr>
          <a:xfrm>
            <a:off x="107950" y="4508500"/>
            <a:ext cx="8712200" cy="6143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fr-CA" sz="8000" b="1" dirty="0" smtClean="0">
                <a:solidFill>
                  <a:srgbClr val="00B050"/>
                </a:solidFill>
              </a:rPr>
              <a:t>GREEN BUILDING</a:t>
            </a:r>
          </a:p>
          <a:p>
            <a:pPr>
              <a:spcBef>
                <a:spcPct val="0"/>
              </a:spcBef>
            </a:pPr>
            <a:r>
              <a:rPr lang="fr-CA" sz="8000" b="1" dirty="0" smtClean="0">
                <a:solidFill>
                  <a:srgbClr val="00B050"/>
                </a:solidFill>
              </a:rPr>
              <a:t>A NECESSARY STEP</a:t>
            </a:r>
            <a:endParaRPr lang="fr-CA" sz="80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:\Users\Lorne Mlotek\Documents\LeadinGGreen\logo\FINAL LOGOS\large-f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74832"/>
            <a:ext cx="9314715" cy="27944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46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4572000" y="1125538"/>
            <a:ext cx="4572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000" b="1">
                <a:solidFill>
                  <a:srgbClr val="FF0000"/>
                </a:solidFill>
              </a:rPr>
              <a:t>12</a:t>
            </a:r>
            <a:r>
              <a:rPr lang="en-CA" sz="4000" b="1" baseline="30000">
                <a:solidFill>
                  <a:srgbClr val="FF0000"/>
                </a:solidFill>
              </a:rPr>
              <a:t>th</a:t>
            </a:r>
            <a:r>
              <a:rPr lang="en-CA" sz="4000" b="1">
                <a:solidFill>
                  <a:srgbClr val="FF0000"/>
                </a:solidFill>
              </a:rPr>
              <a:t> Century BC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48680"/>
            <a:ext cx="9499621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0000"/>
                </a:solidFill>
              </a:rPr>
              <a:t>BACK IN PRESENT</a:t>
            </a:r>
          </a:p>
        </p:txBody>
      </p:sp>
      <p:pic>
        <p:nvPicPr>
          <p:cNvPr id="4" name="present 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-1524000" y="433388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8010"/>
            <a:ext cx="9180512" cy="219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7236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500" b="1" dirty="0" smtClean="0">
                <a:solidFill>
                  <a:schemeClr val="bg1"/>
                </a:solidFill>
              </a:rPr>
              <a:t>Earth’s Perspective</a:t>
            </a:r>
            <a:endParaRPr lang="en-CA" sz="45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36712"/>
            <a:ext cx="86044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CA" sz="3600" dirty="0" smtClean="0"/>
              <a:t>Some History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/>
              <a:t>The Industrial Revolutio</a:t>
            </a:r>
            <a:r>
              <a:rPr lang="en-CA" sz="3600" dirty="0"/>
              <a:t>n</a:t>
            </a:r>
            <a:endParaRPr lang="en-CA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/>
              <a:t>Carbon </a:t>
            </a:r>
            <a:r>
              <a:rPr lang="en-CA" sz="3000" b="1" dirty="0" smtClean="0">
                <a:solidFill>
                  <a:srgbClr val="FF0000"/>
                </a:solidFill>
              </a:rPr>
              <a:t>– The Problem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/>
              <a:t>Climate Change </a:t>
            </a:r>
            <a:r>
              <a:rPr lang="en-CA" sz="3000" b="1" dirty="0" smtClean="0">
                <a:solidFill>
                  <a:srgbClr val="FF0000"/>
                </a:solidFill>
              </a:rPr>
              <a:t>– The Result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/>
              <a:t>The Destructive Effects</a:t>
            </a:r>
          </a:p>
          <a:p>
            <a:pPr marL="742950" indent="-742950">
              <a:buFont typeface="+mj-lt"/>
              <a:buAutoNum type="arabicPeriod"/>
            </a:pPr>
            <a:r>
              <a:rPr lang="en-CA" sz="3600" dirty="0" smtClean="0"/>
              <a:t>You and the Earth</a:t>
            </a:r>
            <a:endParaRPr lang="en-CA" sz="3600" dirty="0"/>
          </a:p>
        </p:txBody>
      </p:sp>
      <p:pic>
        <p:nvPicPr>
          <p:cNvPr id="44034" name="Picture 2" descr="http://designbuildsource.ca/wp-content/uploads/2012/06/earth-on-green-leaves.jpg"/>
          <p:cNvPicPr>
            <a:picLocks noChangeAspect="1" noChangeArrowheads="1"/>
          </p:cNvPicPr>
          <p:nvPr/>
        </p:nvPicPr>
        <p:blipFill>
          <a:blip r:embed="rId4" cstate="print"/>
          <a:srcRect l="17869" t="5862"/>
          <a:stretch>
            <a:fillRect/>
          </a:stretch>
        </p:blipFill>
        <p:spPr bwMode="auto">
          <a:xfrm>
            <a:off x="4716016" y="3578030"/>
            <a:ext cx="5094734" cy="3450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116013" y="333375"/>
            <a:ext cx="8229600" cy="1143000"/>
          </a:xfrm>
        </p:spPr>
        <p:txBody>
          <a:bodyPr/>
          <a:lstStyle/>
          <a:p>
            <a:r>
              <a:rPr lang="en-CA" smtClean="0"/>
              <a:t>AGENDA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84438" y="7389813"/>
            <a:ext cx="8229600" cy="4525962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CA" sz="2500" smtClean="0">
                <a:solidFill>
                  <a:schemeClr val="bg1"/>
                </a:solidFill>
              </a:rPr>
              <a:t>Background on a credit category, continuing into why it should be altered and then finally WHAT is available </a:t>
            </a:r>
          </a:p>
          <a:p>
            <a:pPr marL="514350" indent="-514350">
              <a:buFont typeface="Arial" charset="0"/>
              <a:buNone/>
            </a:pPr>
            <a:r>
              <a:rPr lang="en-CA" sz="2500" smtClean="0">
                <a:solidFill>
                  <a:schemeClr val="bg1"/>
                </a:solidFill>
              </a:rPr>
              <a:t>	WHAT WE SHOULD DO</a:t>
            </a:r>
          </a:p>
        </p:txBody>
      </p:sp>
      <p:pic>
        <p:nvPicPr>
          <p:cNvPr id="24579" name="Picture 2" descr="http://1.bp.blogspot.com/-JUlbStIJebQ/TZLqnNui00I/AAAAAAAABvk/IXxBKiPyCBo/s1600/Abstract+Wallpaper+%252814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0" y="29505"/>
            <a:ext cx="4716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</a:rPr>
              <a:t>7+ Billion Humans</a:t>
            </a:r>
          </a:p>
        </p:txBody>
      </p:sp>
      <p:pic>
        <p:nvPicPr>
          <p:cNvPr id="3076" name="Picture 4" descr="http://www.subdude-site.com/WebPages_Local/Blog/topics/environment/images/worldPopulation/WorldPopulationGraph_yearPre7000BCto2025AD_metalAges_703x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849313"/>
            <a:ext cx="730885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230813" y="29505"/>
            <a:ext cx="4716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000" b="1" dirty="0" smtClean="0">
                <a:solidFill>
                  <a:srgbClr val="FF0000"/>
                </a:solidFill>
              </a:rPr>
              <a:t>NEED ENERGY</a:t>
            </a:r>
            <a:endParaRPr lang="en-CA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2217738" y="2357438"/>
            <a:ext cx="8229601" cy="1143000"/>
          </a:xfrm>
        </p:spPr>
        <p:txBody>
          <a:bodyPr/>
          <a:lstStyle/>
          <a:p>
            <a:r>
              <a:rPr lang="en-CA" sz="2600" smtClean="0"/>
              <a:t>40% of excess is absorbed</a:t>
            </a:r>
            <a:r>
              <a:rPr lang="en-CA" sz="2600" baseline="-25000" smtClean="0"/>
              <a:t>1</a:t>
            </a:r>
            <a:r>
              <a:rPr lang="en-CA" sz="2600" smtClean="0"/>
              <a:t> 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498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36850" y="2349500"/>
            <a:ext cx="205105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CA" b="1" dirty="0">
                <a:solidFill>
                  <a:schemeClr val="bg1"/>
                </a:solidFill>
              </a:rPr>
              <a:t># IN GIGATONS</a:t>
            </a:r>
          </a:p>
        </p:txBody>
      </p:sp>
      <p:pic>
        <p:nvPicPr>
          <p:cNvPr id="25605" name="Picture 6" descr="http://images2.wikia.nocookie.net/__cb20110717040359/uncyclopedia/images/b/b9/Unnews_gridl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6700"/>
            <a:ext cx="42449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100" y="2474913"/>
            <a:ext cx="4067175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5154613" y="2060575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b="1"/>
              <a:t> 98g of CO</a:t>
            </a:r>
            <a:r>
              <a:rPr lang="en-CA" b="1" baseline="-25000"/>
              <a:t>2</a:t>
            </a:r>
            <a:r>
              <a:rPr lang="en-CA" b="1"/>
              <a:t> per 10^6 J of energy</a:t>
            </a:r>
            <a:r>
              <a:rPr lang="en-CA" baseline="-25000"/>
              <a:t>2</a:t>
            </a:r>
            <a:endParaRPr lang="en-CA" b="1"/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179388" y="3644900"/>
            <a:ext cx="3746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b="1"/>
              <a:t>67g of CO</a:t>
            </a:r>
            <a:r>
              <a:rPr lang="en-CA" b="1" baseline="-25000"/>
              <a:t>2</a:t>
            </a:r>
            <a:r>
              <a:rPr lang="en-CA" b="1"/>
              <a:t> per 10^6 J of energy</a:t>
            </a:r>
            <a:r>
              <a:rPr lang="en-CA" baseline="-25000"/>
              <a:t>2</a:t>
            </a:r>
            <a:endParaRPr lang="en-CA" b="1"/>
          </a:p>
        </p:txBody>
      </p:sp>
      <p:sp>
        <p:nvSpPr>
          <p:cNvPr id="25609" name="Rectangle 12"/>
          <p:cNvSpPr>
            <a:spLocks noChangeArrowheads="1"/>
          </p:cNvSpPr>
          <p:nvPr/>
        </p:nvSpPr>
        <p:spPr bwMode="auto">
          <a:xfrm>
            <a:off x="6084888" y="1700213"/>
            <a:ext cx="1770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b="1"/>
              <a:t>COAL POWER</a:t>
            </a:r>
          </a:p>
        </p:txBody>
      </p:sp>
      <p:sp>
        <p:nvSpPr>
          <p:cNvPr id="15" name="Right Arrow 14"/>
          <p:cNvSpPr/>
          <p:nvPr/>
        </p:nvSpPr>
        <p:spPr>
          <a:xfrm rot="12439519">
            <a:off x="4773613" y="1217613"/>
            <a:ext cx="1238250" cy="863600"/>
          </a:xfrm>
          <a:prstGeom prst="rightArrow">
            <a:avLst>
              <a:gd name="adj1" fmla="val 21010"/>
              <a:gd name="adj2" fmla="val 49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16" name="Right Arrow 15"/>
          <p:cNvSpPr/>
          <p:nvPr/>
        </p:nvSpPr>
        <p:spPr>
          <a:xfrm rot="15952633">
            <a:off x="3404394" y="3017044"/>
            <a:ext cx="1239838" cy="863600"/>
          </a:xfrm>
          <a:prstGeom prst="rightArrow">
            <a:avLst>
              <a:gd name="adj1" fmla="val 21010"/>
              <a:gd name="adj2" fmla="val 496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5612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ariation in carbon dioxide concentration during the past 400,000 years (historical data from the Vostock ice core)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1125538"/>
            <a:ext cx="9215438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3" y="-26988"/>
            <a:ext cx="9228138" cy="1143001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CA" dirty="0" smtClean="0"/>
              <a:t>History</a:t>
            </a:r>
            <a:endParaRPr lang="en-CA" dirty="0"/>
          </a:p>
        </p:txBody>
      </p:sp>
      <p:sp>
        <p:nvSpPr>
          <p:cNvPr id="26628" name="Content Placeholder 2"/>
          <p:cNvSpPr>
            <a:spLocks noGrp="1"/>
          </p:cNvSpPr>
          <p:nvPr>
            <p:ph idx="1"/>
          </p:nvPr>
        </p:nvSpPr>
        <p:spPr>
          <a:xfrm>
            <a:off x="8532813" y="6165850"/>
            <a:ext cx="1058545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CA" sz="3000" smtClean="0">
                <a:solidFill>
                  <a:schemeClr val="bg1"/>
                </a:solidFill>
              </a:rPr>
              <a:t>[3]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950" y="-26988"/>
            <a:ext cx="9371013" cy="633413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CA" dirty="0" smtClean="0"/>
              <a:t>Green House Effect</a:t>
            </a:r>
            <a:endParaRPr lang="en-CA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4925" y="5157788"/>
            <a:ext cx="9217025" cy="1727200"/>
          </a:xfrm>
        </p:spPr>
        <p:txBody>
          <a:bodyPr/>
          <a:lstStyle/>
          <a:p>
            <a:r>
              <a:rPr lang="en-CA" sz="2900" dirty="0" smtClean="0"/>
              <a:t>Green House Gases are another warming mechanism</a:t>
            </a:r>
          </a:p>
          <a:p>
            <a:r>
              <a:rPr lang="en-CA" sz="2900" dirty="0" smtClean="0"/>
              <a:t>Earth has increased </a:t>
            </a:r>
            <a:r>
              <a:rPr lang="en-US" sz="2800" dirty="0" smtClean="0"/>
              <a:t>1.1°F since the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century</a:t>
            </a:r>
            <a:endParaRPr lang="en-CA" sz="2900" dirty="0" smtClean="0"/>
          </a:p>
        </p:txBody>
      </p:sp>
      <p:pic>
        <p:nvPicPr>
          <p:cNvPr id="27652" name="Picture 2" descr="http://www.myclimatechange.net/UserImage/3/Definition/GreenhouseEff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620713"/>
            <a:ext cx="705802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8388350" y="5373688"/>
            <a:ext cx="755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[2]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7451725" y="6021388"/>
            <a:ext cx="755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[3]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-36513" y="6308725"/>
            <a:ext cx="10585451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CA" sz="3000" b="1" smtClean="0"/>
              <a:t>This degree of change has never been recorded in history</a:t>
            </a:r>
            <a:r>
              <a:rPr lang="en-CA" sz="2800" b="1" baseline="-25000" smtClean="0"/>
              <a:t>3</a:t>
            </a:r>
            <a:endParaRPr lang="en-CA" sz="3000" b="1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0"/>
            <a:ext cx="8424862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89363"/>
            <a:ext cx="8229600" cy="4525962"/>
          </a:xfrm>
        </p:spPr>
        <p:txBody>
          <a:bodyPr/>
          <a:lstStyle/>
          <a:p>
            <a:r>
              <a:rPr lang="en-CA" sz="2800" smtClean="0"/>
              <a:t>Oceans levels have risen more than 17cm</a:t>
            </a:r>
          </a:p>
        </p:txBody>
      </p:sp>
      <p:pic>
        <p:nvPicPr>
          <p:cNvPr id="30724" name="Picture 1"/>
          <p:cNvPicPr>
            <a:picLocks noChangeAspect="1" noChangeArrowheads="1"/>
          </p:cNvPicPr>
          <p:nvPr/>
        </p:nvPicPr>
        <p:blipFill>
          <a:blip r:embed="rId2" cstate="print"/>
          <a:srcRect b="7820"/>
          <a:stretch>
            <a:fillRect/>
          </a:stretch>
        </p:blipFill>
        <p:spPr bwMode="auto">
          <a:xfrm>
            <a:off x="4429125" y="0"/>
            <a:ext cx="47148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 cstate="print"/>
          <a:srcRect r="4651" b="6305"/>
          <a:stretch>
            <a:fillRect/>
          </a:stretch>
        </p:blipFill>
        <p:spPr bwMode="auto">
          <a:xfrm>
            <a:off x="0" y="0"/>
            <a:ext cx="44275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3613" y="3267075"/>
            <a:ext cx="4676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1042988" y="-74613"/>
            <a:ext cx="3097212" cy="16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000" b="1" dirty="0">
                <a:solidFill>
                  <a:srgbClr val="FF0000"/>
                </a:solidFill>
              </a:rPr>
              <a:t>August</a:t>
            </a:r>
          </a:p>
          <a:p>
            <a:pPr algn="ctr"/>
            <a:r>
              <a:rPr lang="en-CA" sz="5000" b="1" dirty="0">
                <a:solidFill>
                  <a:srgbClr val="FF0000"/>
                </a:solidFill>
              </a:rPr>
              <a:t>1941</a:t>
            </a:r>
          </a:p>
        </p:txBody>
      </p: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6084888" y="-74613"/>
            <a:ext cx="3095625" cy="16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5000" b="1" dirty="0">
                <a:solidFill>
                  <a:srgbClr val="FF0000"/>
                </a:solidFill>
              </a:rPr>
              <a:t>August</a:t>
            </a:r>
          </a:p>
          <a:p>
            <a:pPr algn="ctr"/>
            <a:r>
              <a:rPr lang="en-CA" sz="5000" b="1" dirty="0">
                <a:solidFill>
                  <a:srgbClr val="FF0000"/>
                </a:solidFill>
              </a:rPr>
              <a:t>2011</a:t>
            </a:r>
          </a:p>
        </p:txBody>
      </p:sp>
      <p:pic>
        <p:nvPicPr>
          <p:cNvPr id="2050" name="Picture 2" descr="File:Male-total.jpg"/>
          <p:cNvPicPr>
            <a:picLocks noChangeAspect="1" noChangeArrowheads="1"/>
          </p:cNvPicPr>
          <p:nvPr/>
        </p:nvPicPr>
        <p:blipFill>
          <a:blip r:embed="rId5" cstate="print"/>
          <a:srcRect t="15602" b="12061"/>
          <a:stretch>
            <a:fillRect/>
          </a:stretch>
        </p:blipFill>
        <p:spPr bwMode="auto">
          <a:xfrm>
            <a:off x="-1331913" y="4365625"/>
            <a:ext cx="6211888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justpaste.it/files/justpaste/maldives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213" y="4365625"/>
            <a:ext cx="426878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72000" y="6237288"/>
            <a:ext cx="30956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000" b="1">
                <a:solidFill>
                  <a:srgbClr val="FF0000"/>
                </a:solidFill>
              </a:rPr>
              <a:t>Maldives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6948488" y="2781300"/>
            <a:ext cx="647700" cy="19431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33" name="Rectangle 16"/>
          <p:cNvSpPr>
            <a:spLocks noChangeArrowheads="1"/>
          </p:cNvSpPr>
          <p:nvPr/>
        </p:nvSpPr>
        <p:spPr bwMode="auto">
          <a:xfrm>
            <a:off x="6804025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7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300788" y="4005263"/>
            <a:ext cx="312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14" grpId="0"/>
      <p:bldP spid="16" grpId="0" animBg="1"/>
      <p:bldP spid="16" grpId="1" animBg="1"/>
      <p:bldP spid="16" grpId="2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8"/>
          <p:cNvSpPr>
            <a:spLocks noGrp="1"/>
          </p:cNvSpPr>
          <p:nvPr>
            <p:ph idx="1"/>
          </p:nvPr>
        </p:nvSpPr>
        <p:spPr>
          <a:xfrm>
            <a:off x="1527175" y="5229225"/>
            <a:ext cx="8229600" cy="4525963"/>
          </a:xfrm>
        </p:spPr>
        <p:txBody>
          <a:bodyPr/>
          <a:lstStyle/>
          <a:p>
            <a:pPr marL="514350" indent="-514350" algn="ctr">
              <a:buFont typeface="Arial" charset="0"/>
              <a:buNone/>
            </a:pPr>
            <a:r>
              <a:rPr lang="en-CA" sz="4800" smtClean="0"/>
              <a:t>Lorne Mlotek</a:t>
            </a:r>
          </a:p>
          <a:p>
            <a:pPr marL="514350" indent="-514350" algn="ctr">
              <a:buFont typeface="Arial" charset="0"/>
              <a:buNone/>
            </a:pPr>
            <a:r>
              <a:rPr lang="en-CA" sz="3600" b="1" smtClean="0"/>
              <a:t>TOUR GUIDE</a:t>
            </a:r>
          </a:p>
          <a:p>
            <a:pPr marL="514350" indent="-514350" algn="ctr">
              <a:buFont typeface="Arial" charset="0"/>
              <a:buNone/>
            </a:pPr>
            <a:endParaRPr lang="en-CA" sz="2500" smtClean="0"/>
          </a:p>
          <a:p>
            <a:pPr marL="514350" indent="-514350" algn="ctr">
              <a:buFont typeface="Arial" charset="0"/>
              <a:buNone/>
            </a:pPr>
            <a:endParaRPr lang="en-CA" sz="2500" smtClean="0"/>
          </a:p>
          <a:p>
            <a:pPr marL="514350" indent="-514350" algn="ctr">
              <a:buFont typeface="Arial" charset="0"/>
              <a:buNone/>
            </a:pPr>
            <a:r>
              <a:rPr lang="en-CA" sz="2500" smtClean="0"/>
              <a:t>ANCIENTBUILDINGS EXHIBITING SUSTAINABLE PRACTICES</a:t>
            </a:r>
          </a:p>
          <a:p>
            <a:pPr marL="514350" indent="-514350" algn="ctr">
              <a:buFont typeface="Arial" charset="0"/>
              <a:buNone/>
            </a:pPr>
            <a:endParaRPr lang="en-CA" sz="2500" smtClean="0">
              <a:solidFill>
                <a:srgbClr val="FF0000"/>
              </a:solidFill>
            </a:endParaRPr>
          </a:p>
          <a:p>
            <a:pPr marL="514350" indent="-514350" algn="ctr">
              <a:buFont typeface="Arial" charset="0"/>
              <a:buNone/>
            </a:pPr>
            <a:endParaRPr lang="en-CA" sz="2500" smtClean="0">
              <a:solidFill>
                <a:srgbClr val="FF0000"/>
              </a:solidFill>
            </a:endParaRPr>
          </a:p>
          <a:p>
            <a:pPr marL="514350" indent="-514350" algn="ctr">
              <a:buFont typeface="Arial" charset="0"/>
              <a:buNone/>
            </a:pPr>
            <a:r>
              <a:rPr lang="en-CA" sz="2500" smtClean="0">
                <a:solidFill>
                  <a:srgbClr val="FF0000"/>
                </a:solidFill>
              </a:rPr>
              <a:t>	Note this was our technology x years ago. </a:t>
            </a:r>
          </a:p>
          <a:p>
            <a:pPr marL="514350" indent="-514350" algn="ctr">
              <a:buFont typeface="Arial" charset="0"/>
              <a:buNone/>
            </a:pPr>
            <a:r>
              <a:rPr lang="en-CA" sz="2500" smtClean="0">
                <a:solidFill>
                  <a:srgbClr val="FF0000"/>
                </a:solidFill>
              </a:rPr>
              <a:t>	This is us now, inefficiently, unethically and shortsited </a:t>
            </a:r>
          </a:p>
          <a:p>
            <a:pPr marL="514350" indent="-514350" algn="ctr">
              <a:buFont typeface="Arial" charset="0"/>
              <a:buNone/>
            </a:pPr>
            <a:r>
              <a:rPr lang="en-CA" sz="2500" smtClean="0">
                <a:solidFill>
                  <a:srgbClr val="FF0000"/>
                </a:solidFill>
              </a:rPr>
              <a:t>	use of all our resources.</a:t>
            </a: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404813"/>
            <a:ext cx="4468812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icons.wxug.com/hurricane/2012/oct29_s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192" y="2060848"/>
            <a:ext cx="4367808" cy="3275856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3799200"/>
            <a:ext cx="4955735" cy="32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2390775" y="-17463"/>
            <a:ext cx="6934200" cy="4525963"/>
          </a:xfrm>
        </p:spPr>
        <p:txBody>
          <a:bodyPr/>
          <a:lstStyle/>
          <a:p>
            <a:r>
              <a:rPr lang="en-CA" dirty="0" smtClean="0"/>
              <a:t> 0.5°F Warmer Waters over 100 years</a:t>
            </a:r>
            <a:r>
              <a:rPr lang="en-US" sz="3600" baseline="-25000" dirty="0" smtClean="0"/>
              <a:t>5</a:t>
            </a:r>
          </a:p>
          <a:p>
            <a:r>
              <a:rPr lang="en-CA" dirty="0" smtClean="0"/>
              <a:t>Category 5 Storms have Doubled in the past 30 years</a:t>
            </a:r>
            <a:r>
              <a:rPr lang="en-US" baseline="-25000" dirty="0" smtClean="0"/>
              <a:t> 5</a:t>
            </a:r>
            <a:endParaRPr lang="en-CA" dirty="0" smtClean="0"/>
          </a:p>
        </p:txBody>
      </p:sp>
      <p:pic>
        <p:nvPicPr>
          <p:cNvPr id="31747" name="Picture 2" descr="http://www.topnews.in/files/global-warming_10.jpg"/>
          <p:cNvPicPr>
            <a:picLocks noChangeAspect="1" noChangeArrowheads="1"/>
          </p:cNvPicPr>
          <p:nvPr/>
        </p:nvPicPr>
        <p:blipFill>
          <a:blip r:embed="rId4" cstate="print"/>
          <a:srcRect l="11815" r="12904"/>
          <a:stretch>
            <a:fillRect/>
          </a:stretch>
        </p:blipFill>
        <p:spPr bwMode="auto">
          <a:xfrm>
            <a:off x="-36513" y="-242888"/>
            <a:ext cx="2520951" cy="377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 rot="756416">
            <a:off x="2403475" y="1606550"/>
            <a:ext cx="2530475" cy="863600"/>
          </a:xfrm>
          <a:prstGeom prst="rightArrow">
            <a:avLst>
              <a:gd name="adj1" fmla="val 37365"/>
              <a:gd name="adj2" fmla="val 72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8" name="Right Arrow 7"/>
          <p:cNvSpPr/>
          <p:nvPr/>
        </p:nvSpPr>
        <p:spPr>
          <a:xfrm rot="8502288">
            <a:off x="3415977" y="4345802"/>
            <a:ext cx="2474935" cy="61436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5508625" y="5363368"/>
            <a:ext cx="2671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HURRICANE </a:t>
            </a:r>
            <a:r>
              <a:rPr lang="en-US" dirty="0" smtClean="0"/>
              <a:t>SANDY: 2012</a:t>
            </a:r>
            <a:r>
              <a:rPr lang="en-US" baseline="-25000" dirty="0" smtClean="0"/>
              <a:t> </a:t>
            </a:r>
            <a:r>
              <a:rPr lang="en-US" baseline="-25000" dirty="0"/>
              <a:t>6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3" y="-26988"/>
            <a:ext cx="9228138" cy="5762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CA" dirty="0" smtClean="0"/>
              <a:t>DRAUGHT</a:t>
            </a:r>
            <a:endParaRPr lang="en-CA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3933825"/>
            <a:ext cx="8229600" cy="2192338"/>
          </a:xfrm>
        </p:spPr>
        <p:txBody>
          <a:bodyPr/>
          <a:lstStyle/>
          <a:p>
            <a:r>
              <a:rPr lang="en-CA" smtClean="0"/>
              <a:t>30% of agricultural land surface is at risk</a:t>
            </a:r>
          </a:p>
          <a:p>
            <a:pPr>
              <a:buFont typeface="Arial" charset="0"/>
              <a:buNone/>
            </a:pPr>
            <a:endParaRPr lang="en-CA" sz="1600" baseline="-25000" smtClean="0"/>
          </a:p>
          <a:p>
            <a:pPr lvl="1"/>
            <a:r>
              <a:rPr lang="en-CA" smtClean="0"/>
              <a:t>Within 100 years from today</a:t>
            </a:r>
          </a:p>
          <a:p>
            <a:pPr lvl="1"/>
            <a:r>
              <a:rPr lang="en-CA" smtClean="0"/>
              <a:t>Due to warming temperature and waters</a:t>
            </a:r>
          </a:p>
          <a:p>
            <a:pPr lvl="1"/>
            <a:r>
              <a:rPr lang="en-CA" smtClean="0"/>
              <a:t>250 milllion Africans will suffer</a:t>
            </a:r>
          </a:p>
          <a:p>
            <a:pPr lvl="1">
              <a:buFont typeface="Arial" charset="0"/>
              <a:buNone/>
            </a:pPr>
            <a:endParaRPr lang="en-CA" baseline="30000" smtClean="0"/>
          </a:p>
        </p:txBody>
      </p:sp>
      <p:pic>
        <p:nvPicPr>
          <p:cNvPr id="32772" name="Picture 2" descr="http://static.ddmcdn.com/gif/worst-effects-global-warming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763"/>
            <a:ext cx="50038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http://keetsa.com/blog/wp-content/uploads/2007/06/drou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512763"/>
            <a:ext cx="4643437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4572000" y="4344988"/>
            <a:ext cx="6480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[Hadley Centre for Climate Prediction and Research. </a:t>
            </a:r>
            <a:r>
              <a:rPr lang="en-CA" sz="1400" baseline="-25000"/>
              <a:t>10]</a:t>
            </a:r>
            <a:endParaRPr lang="en-CA" sz="1400"/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5651500" y="6021388"/>
            <a:ext cx="6481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[10]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3" y="-17463"/>
            <a:ext cx="9299576" cy="63817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CA" dirty="0" smtClean="0"/>
              <a:t>Health Impacts</a:t>
            </a:r>
            <a:endParaRPr lang="en-CA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4925" y="5805488"/>
            <a:ext cx="9361488" cy="4537075"/>
          </a:xfrm>
        </p:spPr>
        <p:txBody>
          <a:bodyPr/>
          <a:lstStyle/>
          <a:p>
            <a:r>
              <a:rPr lang="en-CA" smtClean="0"/>
              <a:t>Warmer Temperatures </a:t>
            </a:r>
            <a:r>
              <a:rPr lang="en-CA" smtClean="0">
                <a:sym typeface="Wingdings" pitchFamily="2" charset="2"/>
              </a:rPr>
              <a:t></a:t>
            </a:r>
            <a:r>
              <a:rPr lang="en-CA" smtClean="0"/>
              <a:t> Better breeding for mosquitoes </a:t>
            </a:r>
            <a:r>
              <a:rPr lang="en-CA" smtClean="0">
                <a:sym typeface="Wingdings" pitchFamily="2" charset="2"/>
              </a:rPr>
              <a:t> Disease carried easier and further</a:t>
            </a:r>
            <a:r>
              <a:rPr lang="en-CA" baseline="-25000" smtClean="0"/>
              <a:t> [11]</a:t>
            </a:r>
            <a:endParaRPr lang="en-CA" smtClean="0"/>
          </a:p>
        </p:txBody>
      </p:sp>
      <p:pic>
        <p:nvPicPr>
          <p:cNvPr id="33796" name="Picture 6" descr="http://static.ddmcdn.com/gif/worst-effects-global-warming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3622675"/>
            <a:ext cx="388778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3068638"/>
            <a:ext cx="93599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CA" sz="3200" dirty="0">
                <a:latin typeface="+mn-lt"/>
                <a:cs typeface="+mn-cs"/>
              </a:rPr>
              <a:t>Directly linked to Respiratory </a:t>
            </a:r>
            <a:r>
              <a:rPr lang="en-CA" sz="3200" dirty="0" smtClean="0">
                <a:latin typeface="+mn-lt"/>
                <a:cs typeface="+mn-cs"/>
              </a:rPr>
              <a:t>Illness – </a:t>
            </a:r>
            <a:r>
              <a:rPr lang="en-CA" sz="3200" dirty="0" smtClean="0">
                <a:solidFill>
                  <a:srgbClr val="FF0000"/>
                </a:solidFill>
                <a:latin typeface="+mn-lt"/>
                <a:cs typeface="+mn-cs"/>
              </a:rPr>
              <a:t>BEIJING</a:t>
            </a:r>
            <a:r>
              <a:rPr lang="en-CA" sz="3200" dirty="0" smtClean="0">
                <a:latin typeface="+mn-lt"/>
                <a:cs typeface="+mn-cs"/>
              </a:rPr>
              <a:t>!</a:t>
            </a:r>
            <a:r>
              <a:rPr lang="en-CA" sz="3200" baseline="-25000" dirty="0" smtClean="0">
                <a:cs typeface="+mn-cs"/>
              </a:rPr>
              <a:t>[11</a:t>
            </a:r>
            <a:r>
              <a:rPr lang="en-CA" sz="3200" baseline="-25000" dirty="0">
                <a:cs typeface="+mn-cs"/>
              </a:rPr>
              <a:t>]</a:t>
            </a:r>
            <a:endParaRPr lang="en-CA" sz="3200" dirty="0"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CA" sz="3200" dirty="0">
                <a:latin typeface="+mn-lt"/>
                <a:cs typeface="+mn-cs"/>
              </a:rPr>
              <a:t> </a:t>
            </a:r>
          </a:p>
        </p:txBody>
      </p:sp>
      <p:pic>
        <p:nvPicPr>
          <p:cNvPr id="33798" name="Picture 2" descr="http://media.thestar.topscms.com/images/44/84/8920e8de4d8ab00a1c85cc1396a4.jpeg"/>
          <p:cNvPicPr>
            <a:picLocks noChangeAspect="1" noChangeArrowheads="1"/>
          </p:cNvPicPr>
          <p:nvPr/>
        </p:nvPicPr>
        <p:blipFill>
          <a:blip r:embed="rId3" cstate="print"/>
          <a:srcRect t="24940" b="14268"/>
          <a:stretch>
            <a:fillRect/>
          </a:stretch>
        </p:blipFill>
        <p:spPr bwMode="auto">
          <a:xfrm>
            <a:off x="239713" y="620713"/>
            <a:ext cx="5294312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 descr="http://www.nobledrugstore.com/blog/wp-content/uploads/2011/04/asth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620713"/>
            <a:ext cx="256857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116013" y="333375"/>
            <a:ext cx="8229600" cy="1143000"/>
          </a:xfrm>
        </p:spPr>
        <p:txBody>
          <a:bodyPr/>
          <a:lstStyle/>
          <a:p>
            <a:r>
              <a:rPr lang="en-CA" smtClean="0"/>
              <a:t>AGENDA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84438" y="7389813"/>
            <a:ext cx="8229600" cy="4525962"/>
          </a:xfrm>
        </p:spPr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CA" sz="2500" smtClean="0">
                <a:solidFill>
                  <a:schemeClr val="bg1"/>
                </a:solidFill>
              </a:rPr>
              <a:t>Background on a credit category, continuing into why it should be altered and then finally WHAT is available </a:t>
            </a:r>
          </a:p>
          <a:p>
            <a:pPr marL="514350" indent="-514350">
              <a:buFont typeface="Arial" charset="0"/>
              <a:buNone/>
            </a:pPr>
            <a:r>
              <a:rPr lang="en-CA" sz="2500" smtClean="0">
                <a:solidFill>
                  <a:schemeClr val="bg1"/>
                </a:solidFill>
              </a:rPr>
              <a:t>	WHAT WE SHOULD DO</a:t>
            </a:r>
          </a:p>
        </p:txBody>
      </p:sp>
      <p:pic>
        <p:nvPicPr>
          <p:cNvPr id="34819" name="Picture 2" descr="http://1.bp.blogspot.com/-JUlbStIJebQ/TZLqnNui00I/AAAAAAAABvk/IXxBKiPyCBo/s1600/Abstract+Wallpaper+%252814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8748713" cy="727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en-CA" sz="4000" b="1" dirty="0">
                <a:solidFill>
                  <a:srgbClr val="FF0000"/>
                </a:solidFill>
                <a:cs typeface="+mn-cs"/>
              </a:rPr>
              <a:t>Finite</a:t>
            </a:r>
            <a:r>
              <a:rPr lang="en-CA" sz="4000" b="1" dirty="0">
                <a:solidFill>
                  <a:schemeClr val="bg1"/>
                </a:solidFill>
                <a:cs typeface="+mn-cs"/>
              </a:rPr>
              <a:t> amount of resources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en-CA" sz="4000" b="1" dirty="0">
                <a:solidFill>
                  <a:srgbClr val="FF0000"/>
                </a:solidFill>
                <a:cs typeface="+mn-cs"/>
              </a:rPr>
              <a:t>Generous</a:t>
            </a:r>
            <a:r>
              <a:rPr lang="en-CA" sz="4000" b="1" dirty="0">
                <a:solidFill>
                  <a:schemeClr val="bg1"/>
                </a:solidFill>
                <a:cs typeface="+mn-cs"/>
              </a:rPr>
              <a:t> enough to share them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en-CA" sz="4000" b="1" dirty="0">
                <a:solidFill>
                  <a:srgbClr val="FF0000"/>
                </a:solidFill>
                <a:cs typeface="+mn-cs"/>
              </a:rPr>
              <a:t>Uneven</a:t>
            </a:r>
            <a:r>
              <a:rPr lang="en-CA" sz="4000" b="1" dirty="0">
                <a:solidFill>
                  <a:schemeClr val="bg1"/>
                </a:solidFill>
                <a:cs typeface="+mn-cs"/>
              </a:rPr>
              <a:t>ly dispersed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No sense in </a:t>
            </a:r>
            <a:r>
              <a:rPr lang="en-CA" sz="4000" b="1" dirty="0">
                <a:solidFill>
                  <a:srgbClr val="FF0000"/>
                </a:solidFill>
                <a:cs typeface="+mn-cs"/>
              </a:rPr>
              <a:t>wasting </a:t>
            </a:r>
          </a:p>
          <a:p>
            <a:pPr marL="2228850" lvl="3" indent="-857250">
              <a:spcBef>
                <a:spcPts val="500"/>
              </a:spcBef>
              <a:spcAft>
                <a:spcPts val="500"/>
              </a:spcAft>
              <a:buFont typeface="+mj-lt"/>
              <a:buAutoNum type="romanUcPeriod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Un-Economic</a:t>
            </a:r>
          </a:p>
          <a:p>
            <a:pPr marL="2228850" lvl="3" indent="-857250">
              <a:spcBef>
                <a:spcPts val="500"/>
              </a:spcBef>
              <a:spcAft>
                <a:spcPts val="500"/>
              </a:spcAft>
              <a:buFont typeface="+mj-lt"/>
              <a:buAutoNum type="romanUcPeriod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Inefficient</a:t>
            </a:r>
          </a:p>
          <a:p>
            <a:pPr marL="2228850" lvl="3" indent="-857250">
              <a:spcBef>
                <a:spcPts val="500"/>
              </a:spcBef>
              <a:spcAft>
                <a:spcPts val="500"/>
              </a:spcAft>
              <a:buFont typeface="+mj-lt"/>
              <a:buAutoNum type="romanUcPeriod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 Short sighted</a:t>
            </a:r>
          </a:p>
          <a:p>
            <a:pPr marL="1314450" lvl="1" indent="-857250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CA" sz="4000" b="1" dirty="0">
                <a:solidFill>
                  <a:schemeClr val="bg1"/>
                </a:solidFill>
                <a:cs typeface="+mn-cs"/>
              </a:rPr>
              <a:t>Consumption Rate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defRPr/>
            </a:pPr>
            <a:endParaRPr lang="en-CA" sz="4000" b="1" dirty="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[12]</a:t>
            </a:r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063" y="0"/>
            <a:ext cx="9263063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[12]</a:t>
            </a:r>
          </a:p>
        </p:txBody>
      </p:sp>
      <p:pic>
        <p:nvPicPr>
          <p:cNvPr id="1026" name="Picture 2" descr="http://switchboard.nrdc.org/blogs/dwang/CA%20Power%20mix%20grap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04402"/>
            <a:ext cx="8388424" cy="678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Asteroid hitting earth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8916" name="Picture 2" descr="http://scm-l3.technorati.com/10/04/16/11875/armageddon29z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44450"/>
            <a:ext cx="9525000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37893" name="Picture 4" descr="http://www.terry.ubc.ca/wp-content/uploads/sustainabil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4525963"/>
            <a:ext cx="233997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http://www.energybandgap.com/wp-content/uploads/2011/03/sustainabil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8500"/>
            <a:ext cx="328771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CA" dirty="0" smtClean="0"/>
              <a:t>A Brief History Lesson</a:t>
            </a:r>
            <a:endParaRPr lang="en-CA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974" t="-10900" r="-1974" b="10900"/>
          <a:stretch/>
        </p:blipFill>
        <p:spPr bwMode="auto">
          <a:xfrm>
            <a:off x="-4571" y="692150"/>
            <a:ext cx="10009112" cy="589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CA" dirty="0" smtClean="0"/>
              <a:t>A Brief History Lesson</a:t>
            </a:r>
            <a:endParaRPr lang="en-CA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74556"/>
            <a:ext cx="7876530" cy="618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8"/>
          <p:cNvSpPr>
            <a:spLocks noGrp="1"/>
          </p:cNvSpPr>
          <p:nvPr>
            <p:ph idx="1"/>
          </p:nvPr>
        </p:nvSpPr>
        <p:spPr>
          <a:xfrm>
            <a:off x="1527175" y="5229225"/>
            <a:ext cx="8229600" cy="4525963"/>
          </a:xfrm>
        </p:spPr>
        <p:txBody>
          <a:bodyPr/>
          <a:lstStyle/>
          <a:p>
            <a:pPr marL="514350" indent="-514350" algn="ctr">
              <a:buFont typeface="Arial" charset="0"/>
              <a:buNone/>
            </a:pPr>
            <a:r>
              <a:rPr lang="en-CA" sz="4800" smtClean="0"/>
              <a:t>Lorne Mlotek</a:t>
            </a:r>
          </a:p>
          <a:p>
            <a:pPr marL="514350" indent="-514350" algn="ctr">
              <a:buFont typeface="Arial" charset="0"/>
              <a:buNone/>
            </a:pPr>
            <a:r>
              <a:rPr lang="en-CA" sz="3600" b="1" smtClean="0"/>
              <a:t>TOUR GUIDE</a:t>
            </a:r>
          </a:p>
          <a:p>
            <a:pPr marL="514350" indent="-514350" algn="ctr">
              <a:buFont typeface="Arial" charset="0"/>
              <a:buNone/>
            </a:pPr>
            <a:endParaRPr lang="en-CA" sz="2500" smtClean="0"/>
          </a:p>
          <a:p>
            <a:pPr marL="514350" indent="-514350" algn="ctr">
              <a:buFont typeface="Arial" charset="0"/>
              <a:buNone/>
            </a:pPr>
            <a:endParaRPr lang="en-CA" sz="2500" smtClean="0"/>
          </a:p>
          <a:p>
            <a:pPr marL="514350" indent="-514350" algn="ctr">
              <a:buFont typeface="Arial" charset="0"/>
              <a:buNone/>
            </a:pPr>
            <a:r>
              <a:rPr lang="en-CA" sz="2500" smtClean="0"/>
              <a:t>ANCIENTBUILDINGS EXHIBITING SUSTAINABLE PRACTICES</a:t>
            </a:r>
          </a:p>
          <a:p>
            <a:pPr marL="514350" indent="-514350" algn="ctr">
              <a:buFont typeface="Arial" charset="0"/>
              <a:buNone/>
            </a:pPr>
            <a:endParaRPr lang="en-CA" sz="2500" smtClean="0">
              <a:solidFill>
                <a:srgbClr val="FF0000"/>
              </a:solidFill>
            </a:endParaRPr>
          </a:p>
          <a:p>
            <a:pPr marL="514350" indent="-514350" algn="ctr">
              <a:buFont typeface="Arial" charset="0"/>
              <a:buNone/>
            </a:pPr>
            <a:endParaRPr lang="en-CA" sz="2500" smtClean="0">
              <a:solidFill>
                <a:srgbClr val="FF0000"/>
              </a:solidFill>
            </a:endParaRPr>
          </a:p>
          <a:p>
            <a:pPr marL="514350" indent="-514350" algn="ctr">
              <a:buFont typeface="Arial" charset="0"/>
              <a:buNone/>
            </a:pPr>
            <a:r>
              <a:rPr lang="en-CA" sz="2500" smtClean="0">
                <a:solidFill>
                  <a:srgbClr val="FF0000"/>
                </a:solidFill>
              </a:rPr>
              <a:t>	Note this was our technology x years ago. </a:t>
            </a:r>
          </a:p>
          <a:p>
            <a:pPr marL="514350" indent="-514350" algn="ctr">
              <a:buFont typeface="Arial" charset="0"/>
              <a:buNone/>
            </a:pPr>
            <a:r>
              <a:rPr lang="en-CA" sz="2500" smtClean="0">
                <a:solidFill>
                  <a:srgbClr val="FF0000"/>
                </a:solidFill>
              </a:rPr>
              <a:t>	This is us now, inefficiently, unethically and shortsited </a:t>
            </a:r>
          </a:p>
          <a:p>
            <a:pPr marL="514350" indent="-514350" algn="ctr">
              <a:buFont typeface="Arial" charset="0"/>
              <a:buNone/>
            </a:pPr>
            <a:r>
              <a:rPr lang="en-CA" sz="2500" smtClean="0">
                <a:solidFill>
                  <a:srgbClr val="FF0000"/>
                </a:solidFill>
              </a:rPr>
              <a:t>	use of all our resources.</a:t>
            </a:r>
          </a:p>
        </p:txBody>
      </p:sp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04813"/>
            <a:ext cx="4468812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final ba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CA" dirty="0" smtClean="0"/>
              <a:t>A Brief History Lesson</a:t>
            </a:r>
            <a:endParaRPr lang="en-CA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592" y="980728"/>
            <a:ext cx="9006408" cy="476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000" b="1" dirty="0" smtClean="0"/>
              <a:t>Why?</a:t>
            </a:r>
          </a:p>
          <a:p>
            <a:r>
              <a:rPr lang="en-CA" sz="1000" dirty="0" smtClean="0"/>
              <a:t>© </a:t>
            </a:r>
            <a:r>
              <a:rPr lang="en-CA" sz="1000" dirty="0" err="1" smtClean="0"/>
              <a:t>Enermodal</a:t>
            </a:r>
            <a:endParaRPr lang="en-CA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29208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50" y="980728"/>
            <a:ext cx="34480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83768" y="0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 smtClean="0"/>
              <a:t>More Sustainable?</a:t>
            </a:r>
            <a:endParaRPr lang="en-C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6" name="Picture 8" descr="http://www.thenewecologist.com/wp-content/uploads/2010/02/Fossil-fuel.jpg"/>
          <p:cNvPicPr>
            <a:picLocks noChangeAspect="1" noChangeArrowheads="1"/>
          </p:cNvPicPr>
          <p:nvPr/>
        </p:nvPicPr>
        <p:blipFill>
          <a:blip r:embed="rId3" cstate="print"/>
          <a:srcRect l="19386" r="11943"/>
          <a:stretch>
            <a:fillRect/>
          </a:stretch>
        </p:blipFill>
        <p:spPr bwMode="auto">
          <a:xfrm>
            <a:off x="0" y="2276872"/>
            <a:ext cx="1656184" cy="3960440"/>
          </a:xfrm>
          <a:prstGeom prst="rect">
            <a:avLst/>
          </a:prstGeom>
          <a:noFill/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8821017" y="6597352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 dirty="0"/>
              <a:t>[12]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095037"/>
            <a:ext cx="10836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3600" dirty="0" smtClean="0">
                <a:solidFill>
                  <a:srgbClr val="FF0000"/>
                </a:solidFill>
              </a:rPr>
              <a:t>  3 Times as costly to Produce instead of Reduce</a:t>
            </a:r>
            <a:endParaRPr lang="en-CA" sz="3600" dirty="0">
              <a:solidFill>
                <a:srgbClr val="FF0000"/>
              </a:solidFill>
            </a:endParaRPr>
          </a:p>
        </p:txBody>
      </p:sp>
      <p:pic>
        <p:nvPicPr>
          <p:cNvPr id="73732" name="Picture 4" descr="http://greenliving.nationalgeographic.com/DM-Resize/photos.demandstudios.com/getty/article/148/78/87794267.jpg?w=600&amp;h=600&amp;keep_ratio=1"/>
          <p:cNvPicPr>
            <a:picLocks noChangeAspect="1" noChangeArrowheads="1"/>
          </p:cNvPicPr>
          <p:nvPr/>
        </p:nvPicPr>
        <p:blipFill>
          <a:blip r:embed="rId4" cstate="print"/>
          <a:srcRect t="33541" r="32374" b="24880"/>
          <a:stretch>
            <a:fillRect/>
          </a:stretch>
        </p:blipFill>
        <p:spPr bwMode="auto">
          <a:xfrm>
            <a:off x="0" y="-27384"/>
            <a:ext cx="3995936" cy="2376264"/>
          </a:xfrm>
          <a:prstGeom prst="rect">
            <a:avLst/>
          </a:prstGeom>
          <a:noFill/>
        </p:spPr>
      </p:pic>
      <p:pic>
        <p:nvPicPr>
          <p:cNvPr id="73734" name="Picture 6" descr="http://kids.actewagl.com.au/education/_lib/images/Energy/NoddingDonk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077072"/>
            <a:ext cx="2383713" cy="2160240"/>
          </a:xfrm>
          <a:prstGeom prst="rect">
            <a:avLst/>
          </a:prstGeom>
          <a:noFill/>
        </p:spPr>
      </p:pic>
      <p:pic>
        <p:nvPicPr>
          <p:cNvPr id="73730" name="Picture 2" descr="http://www.gstriatum.com/energiasolar/blog/wp-content/uploads/2010/01/wmd-coal-mine2-300x203.jpg"/>
          <p:cNvPicPr>
            <a:picLocks noChangeAspect="1" noChangeArrowheads="1"/>
          </p:cNvPicPr>
          <p:nvPr/>
        </p:nvPicPr>
        <p:blipFill>
          <a:blip r:embed="rId6" cstate="print"/>
          <a:srcRect t="3590" r="19361" b="6650"/>
          <a:stretch>
            <a:fillRect/>
          </a:stretch>
        </p:blipFill>
        <p:spPr bwMode="auto">
          <a:xfrm>
            <a:off x="1619672" y="2348880"/>
            <a:ext cx="2390068" cy="1800200"/>
          </a:xfrm>
          <a:prstGeom prst="rect">
            <a:avLst/>
          </a:prstGeom>
          <a:noFill/>
        </p:spPr>
      </p:pic>
      <p:pic>
        <p:nvPicPr>
          <p:cNvPr id="73738" name="Picture 10" descr="http://citifiedbuilders.com/wordpress/wp-content/uploads/2012/08/energy_efficient_house_carto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980728"/>
            <a:ext cx="5076056" cy="4324800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4139952" y="0"/>
            <a:ext cx="0" cy="63093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-324544" y="620688"/>
            <a:ext cx="9900592" cy="83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0120" y="-27384"/>
            <a:ext cx="21237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b="1" dirty="0" smtClean="0">
                <a:solidFill>
                  <a:schemeClr val="bg1"/>
                </a:solidFill>
              </a:rPr>
              <a:t>SOURCE</a:t>
            </a:r>
            <a:endParaRPr lang="en-CA" sz="35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2688" y="0"/>
            <a:ext cx="17636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500" b="1" dirty="0" smtClean="0"/>
              <a:t>USE</a:t>
            </a:r>
            <a:endParaRPr lang="en-CA" sz="3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THE BUILT ENVIRONMENT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5725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883204">
                <a:tc>
                  <a:txBody>
                    <a:bodyPr/>
                    <a:lstStyle/>
                    <a:p>
                      <a:pPr algn="ctr"/>
                      <a:r>
                        <a:rPr lang="en-CA" sz="3000" dirty="0" smtClean="0"/>
                        <a:t>BUILDING</a:t>
                      </a:r>
                      <a:r>
                        <a:rPr lang="en-CA" sz="3000" baseline="0" dirty="0" smtClean="0"/>
                        <a:t> CONSUMPTION</a:t>
                      </a:r>
                      <a:endParaRPr lang="en-CA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000" dirty="0" smtClean="0"/>
                        <a:t>GREEN</a:t>
                      </a:r>
                      <a:r>
                        <a:rPr lang="en-CA" sz="3000" baseline="0" dirty="0" smtClean="0"/>
                        <a:t> </a:t>
                      </a:r>
                      <a:r>
                        <a:rPr lang="en-CA" sz="3000" dirty="0" smtClean="0"/>
                        <a:t>BUILDING</a:t>
                      </a:r>
                      <a:r>
                        <a:rPr lang="en-CA" sz="3000" baseline="0" dirty="0" smtClean="0"/>
                        <a:t> CONSUMPTION</a:t>
                      </a:r>
                      <a:endParaRPr lang="en-CA" sz="3000" dirty="0" smtClean="0"/>
                    </a:p>
                    <a:p>
                      <a:endParaRPr lang="en-CA" dirty="0"/>
                    </a:p>
                  </a:txBody>
                  <a:tcPr/>
                </a:tc>
              </a:tr>
              <a:tr h="4445388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CA" dirty="0" smtClean="0"/>
                        <a:t>     13% lower maintenance costs 	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CA" dirty="0" smtClean="0"/>
                        <a:t>     26% less energy usage	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CA" dirty="0" smtClean="0"/>
                        <a:t>     27% higher levels of occupant     satisfaction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CA" dirty="0" smtClean="0"/>
                        <a:t>     33% lower carbon dioxide (CO2) emissions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94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" y="2701925"/>
            <a:ext cx="405765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2" descr="C:\Users\Ankit\Desktop\gebhartstrasse-apartment-building-by-halle-58-architects_1_gu6KE_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365625"/>
            <a:ext cx="34813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1" name="TextBox 7"/>
          <p:cNvSpPr txBox="1">
            <a:spLocks noChangeArrowheads="1"/>
          </p:cNvSpPr>
          <p:nvPr/>
        </p:nvSpPr>
        <p:spPr bwMode="auto">
          <a:xfrm>
            <a:off x="8243888" y="6519863"/>
            <a:ext cx="64817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8229600" cy="1143000"/>
          </a:xfrm>
        </p:spPr>
        <p:txBody>
          <a:bodyPr/>
          <a:lstStyle/>
          <a:p>
            <a:r>
              <a:rPr lang="en-CA" smtClean="0"/>
              <a:t>How to </a:t>
            </a:r>
            <a:r>
              <a:rPr lang="en-CA" smtClean="0">
                <a:solidFill>
                  <a:srgbClr val="FF0000"/>
                </a:solidFill>
              </a:rPr>
              <a:t>Reduce</a:t>
            </a:r>
            <a:r>
              <a:rPr lang="en-CA" smtClean="0"/>
              <a:t> Those Levels?</a:t>
            </a:r>
            <a:endParaRPr lang="en-CA" b="1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050" y="1557338"/>
            <a:ext cx="7092950" cy="4525962"/>
          </a:xfrm>
        </p:spPr>
        <p:txBody>
          <a:bodyPr/>
          <a:lstStyle/>
          <a:p>
            <a:pPr>
              <a:defRPr/>
            </a:pPr>
            <a:r>
              <a:rPr lang="en-CA" dirty="0" smtClean="0"/>
              <a:t>WE USE ENGINEERING </a:t>
            </a:r>
            <a:r>
              <a:rPr lang="en-CA" dirty="0" smtClean="0">
                <a:solidFill>
                  <a:srgbClr val="FF0000"/>
                </a:solidFill>
              </a:rPr>
              <a:t>TOOLS</a:t>
            </a:r>
            <a:r>
              <a:rPr lang="en-CA" dirty="0" smtClean="0"/>
              <a:t>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CA" dirty="0" smtClean="0"/>
              <a:t>Life Cycle Approach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CA" dirty="0" smtClean="0"/>
              <a:t>Holistic Design Approach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CA" dirty="0" smtClean="0"/>
              <a:t>Systems Thinking Approach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CA" dirty="0" smtClean="0"/>
              <a:t>The Triple Bottom Line</a:t>
            </a:r>
          </a:p>
          <a:p>
            <a:pPr lvl="1">
              <a:defRPr/>
            </a:pPr>
            <a:endParaRPr lang="en-CA" dirty="0"/>
          </a:p>
        </p:txBody>
      </p:sp>
      <p:pic>
        <p:nvPicPr>
          <p:cNvPr id="40964" name="Picture 2" descr="C:\Users\Lorne Mlotek\Documents\LEADING LEED\BLOG\july 19\7-19-2011 1-59-54 P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4364038"/>
            <a:ext cx="2700337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" descr="C:\Users\Lorne Mlotek\Documents\LEADING LEED\BLOG\june 30\540 ecodwelling 4444-670x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5324475"/>
            <a:ext cx="2087562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" descr="C:\Users\Ankit\Desktop\HealthSciences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6663" y="5324475"/>
            <a:ext cx="19939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SUSTAINABILITY TOOLS</a:t>
            </a:r>
            <a:endParaRPr lang="en-CA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-34925" y="720725"/>
            <a:ext cx="9144000" cy="5732463"/>
          </a:xfrm>
        </p:spPr>
        <p:txBody>
          <a:bodyPr/>
          <a:lstStyle/>
          <a:p>
            <a:r>
              <a:rPr lang="en-CA" smtClean="0"/>
              <a:t>Life Cycle Assessment  (LCA) </a:t>
            </a:r>
          </a:p>
          <a:p>
            <a:pPr lvl="1"/>
            <a:r>
              <a:rPr lang="en-CA" smtClean="0"/>
              <a:t>Extraction/Acquisition </a:t>
            </a:r>
            <a:r>
              <a:rPr lang="en-CA" smtClean="0">
                <a:sym typeface="Wingdings" pitchFamily="2" charset="2"/>
              </a:rPr>
              <a:t></a:t>
            </a:r>
            <a:r>
              <a:rPr lang="en-CA" smtClean="0"/>
              <a:t>Manufacturing </a:t>
            </a:r>
            <a:r>
              <a:rPr lang="en-CA" smtClean="0">
                <a:sym typeface="Wingdings" pitchFamily="2" charset="2"/>
              </a:rPr>
              <a:t></a:t>
            </a:r>
            <a:r>
              <a:rPr lang="en-CA" smtClean="0"/>
              <a:t> Transportation </a:t>
            </a:r>
            <a:r>
              <a:rPr lang="en-CA" smtClean="0">
                <a:sym typeface="Wingdings" pitchFamily="2" charset="2"/>
              </a:rPr>
              <a:t></a:t>
            </a:r>
            <a:r>
              <a:rPr lang="en-CA" smtClean="0"/>
              <a:t> Use </a:t>
            </a:r>
            <a:r>
              <a:rPr lang="en-CA" smtClean="0">
                <a:sym typeface="Wingdings" pitchFamily="2" charset="2"/>
              </a:rPr>
              <a:t></a:t>
            </a:r>
            <a:r>
              <a:rPr lang="en-CA" smtClean="0"/>
              <a:t> Disposal</a:t>
            </a:r>
          </a:p>
          <a:p>
            <a:pPr>
              <a:buFont typeface="Arial" charset="0"/>
              <a:buNone/>
            </a:pPr>
            <a:endParaRPr lang="en-CA" smtClean="0"/>
          </a:p>
        </p:txBody>
      </p:sp>
      <p:pic>
        <p:nvPicPr>
          <p:cNvPr id="41988" name="Picture 2" descr="C:\Users\Ankit\Desktop\LCA_graphic_for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17825"/>
            <a:ext cx="4859338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http://blogs.edf.org/texascleanairmatters/files/2010/05/Diesel-sm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2286000"/>
            <a:ext cx="36385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8459788" y="1916113"/>
            <a:ext cx="64817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[8]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marL="342900" indent="-342900" algn="l"/>
            <a:r>
              <a:rPr lang="en-CA" sz="4000" smtClean="0"/>
              <a:t>Holistic Design Approach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0" y="692150"/>
            <a:ext cx="8686800" cy="5734050"/>
          </a:xfrm>
        </p:spPr>
        <p:txBody>
          <a:bodyPr/>
          <a:lstStyle/>
          <a:p>
            <a:r>
              <a:rPr lang="en-CA" smtClean="0"/>
              <a:t>The project is does not end after construction</a:t>
            </a:r>
          </a:p>
          <a:p>
            <a:r>
              <a:rPr lang="en-CA" smtClean="0"/>
              <a:t>Charrette helps define the project in its entirety</a:t>
            </a:r>
          </a:p>
          <a:p>
            <a:pPr lvl="1"/>
            <a:r>
              <a:rPr lang="en-CA" smtClean="0"/>
              <a:t>Integrated</a:t>
            </a:r>
          </a:p>
          <a:p>
            <a:pPr lvl="1"/>
            <a:r>
              <a:rPr lang="en-CA" smtClean="0"/>
              <a:t>Collaborative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573463"/>
            <a:ext cx="583247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[6]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marL="342900" indent="-342900" algn="l"/>
            <a:r>
              <a:rPr lang="en-CA" sz="4000" smtClean="0"/>
              <a:t>System Design Approach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0" y="692150"/>
            <a:ext cx="8686800" cy="5734050"/>
          </a:xfrm>
        </p:spPr>
        <p:txBody>
          <a:bodyPr/>
          <a:lstStyle/>
          <a:p>
            <a:pPr>
              <a:spcBef>
                <a:spcPts val="100"/>
              </a:spcBef>
            </a:pPr>
            <a:r>
              <a:rPr lang="en-CA" dirty="0" smtClean="0">
                <a:solidFill>
                  <a:schemeClr val="tx2"/>
                </a:solidFill>
              </a:rPr>
              <a:t>Open System</a:t>
            </a:r>
          </a:p>
          <a:p>
            <a:pPr lvl="1">
              <a:spcBef>
                <a:spcPts val="100"/>
              </a:spcBef>
            </a:pPr>
            <a:r>
              <a:rPr lang="en-CA" dirty="0" smtClean="0">
                <a:solidFill>
                  <a:schemeClr val="tx2"/>
                </a:solidFill>
              </a:rPr>
              <a:t>Cradle </a:t>
            </a:r>
            <a:r>
              <a:rPr lang="en-CA" smtClean="0">
                <a:solidFill>
                  <a:schemeClr val="tx2"/>
                </a:solidFill>
              </a:rPr>
              <a:t>to </a:t>
            </a:r>
            <a:r>
              <a:rPr lang="en-CA">
                <a:solidFill>
                  <a:schemeClr val="tx2"/>
                </a:solidFill>
              </a:rPr>
              <a:t>G</a:t>
            </a:r>
            <a:r>
              <a:rPr lang="en-CA" smtClean="0">
                <a:solidFill>
                  <a:schemeClr val="tx2"/>
                </a:solidFill>
              </a:rPr>
              <a:t>rave</a:t>
            </a:r>
            <a:endParaRPr lang="en-CA" dirty="0" smtClean="0">
              <a:solidFill>
                <a:schemeClr val="tx2"/>
              </a:solidFill>
            </a:endParaRPr>
          </a:p>
          <a:p>
            <a:pPr lvl="1">
              <a:spcBef>
                <a:spcPts val="100"/>
              </a:spcBef>
            </a:pPr>
            <a:r>
              <a:rPr lang="en-CA" b="1" dirty="0" smtClean="0">
                <a:solidFill>
                  <a:srgbClr val="FF0000"/>
                </a:solidFill>
              </a:rPr>
              <a:t>Self-destructive</a:t>
            </a:r>
          </a:p>
          <a:p>
            <a:pPr>
              <a:spcBef>
                <a:spcPts val="100"/>
              </a:spcBef>
            </a:pPr>
            <a:r>
              <a:rPr lang="en-CA" dirty="0" smtClean="0">
                <a:solidFill>
                  <a:schemeClr val="tx2"/>
                </a:solidFill>
              </a:rPr>
              <a:t>Closed System</a:t>
            </a:r>
          </a:p>
          <a:p>
            <a:pPr lvl="1">
              <a:spcBef>
                <a:spcPts val="100"/>
              </a:spcBef>
            </a:pPr>
            <a:r>
              <a:rPr lang="en-CA" dirty="0" smtClean="0">
                <a:solidFill>
                  <a:schemeClr val="tx2"/>
                </a:solidFill>
              </a:rPr>
              <a:t>Cradle to Cradle</a:t>
            </a:r>
          </a:p>
          <a:p>
            <a:pPr lvl="1">
              <a:spcBef>
                <a:spcPts val="100"/>
              </a:spcBef>
            </a:pPr>
            <a:r>
              <a:rPr lang="en-CA" b="1" dirty="0" smtClean="0">
                <a:solidFill>
                  <a:schemeClr val="tx2"/>
                </a:solidFill>
              </a:rPr>
              <a:t>Sustainable </a:t>
            </a:r>
          </a:p>
        </p:txBody>
      </p:sp>
      <p:pic>
        <p:nvPicPr>
          <p:cNvPr id="44036" name="Picture 2" descr="C:\Users\Ankit\Desktop\9780471777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362200"/>
            <a:ext cx="381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2" descr="http://serc.carleton.edu/images/eslabs/climate/earth_syst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536416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6"/>
          <p:cNvSpPr txBox="1">
            <a:spLocks noChangeArrowheads="1"/>
          </p:cNvSpPr>
          <p:nvPr/>
        </p:nvSpPr>
        <p:spPr bwMode="auto">
          <a:xfrm>
            <a:off x="5508625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THE TRIPLE BOTTOM LINE</a:t>
            </a:r>
            <a:endParaRPr lang="en-CA" dirty="0"/>
          </a:p>
        </p:txBody>
      </p:sp>
      <p:pic>
        <p:nvPicPr>
          <p:cNvPr id="45059" name="Picture 2" descr="http://3.bp.blogspot.com/_nSlIYZFI4H0/THFzph1BuFI/AAAAAAAAAK0/XyVA0aALlmI/s1600/triple-bottom-li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52513"/>
            <a:ext cx="6553200" cy="414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81663"/>
            <a:ext cx="91440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TODAY`S SOLUTION 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1438" y="765175"/>
            <a:ext cx="9467851" cy="5111750"/>
          </a:xfrm>
        </p:spPr>
        <p:txBody>
          <a:bodyPr/>
          <a:lstStyle/>
          <a:p>
            <a:r>
              <a:rPr lang="en-CA" sz="3100" smtClean="0"/>
              <a:t>Leadership in Energy and Environmental Design (</a:t>
            </a:r>
            <a:r>
              <a:rPr lang="en-CA" sz="3500" b="1" smtClean="0"/>
              <a:t>LEED</a:t>
            </a:r>
            <a:r>
              <a:rPr lang="en-CA" sz="3100" smtClean="0"/>
              <a:t>)</a:t>
            </a:r>
          </a:p>
          <a:p>
            <a:pPr lvl="1"/>
            <a:r>
              <a:rPr lang="en-CA" smtClean="0"/>
              <a:t>LEED is a Realistic First Step For Society</a:t>
            </a:r>
          </a:p>
          <a:p>
            <a:pPr lvl="1"/>
            <a:r>
              <a:rPr lang="en-CA" smtClean="0"/>
              <a:t>Green (Sustainable) Rating System</a:t>
            </a:r>
          </a:p>
          <a:p>
            <a:pPr lvl="1"/>
            <a:r>
              <a:rPr lang="en-CA" smtClean="0"/>
              <a:t>Systematically Incorporates all Engineering Tools</a:t>
            </a:r>
          </a:p>
          <a:p>
            <a:pPr lvl="1"/>
            <a:r>
              <a:rPr lang="en-CA" smtClean="0"/>
              <a:t>LEED Incorporates Smaller Scale Existing Standards</a:t>
            </a:r>
          </a:p>
          <a:p>
            <a:pPr lvl="1"/>
            <a:r>
              <a:rPr lang="en-CA" smtClean="0"/>
              <a:t>Legitimate - </a:t>
            </a:r>
            <a:r>
              <a:rPr lang="en-CA" b="1" smtClean="0">
                <a:solidFill>
                  <a:srgbClr val="FF0000"/>
                </a:solidFill>
              </a:rPr>
              <a:t>Created</a:t>
            </a:r>
            <a:r>
              <a:rPr lang="en-CA" b="1" smtClean="0"/>
              <a:t> by Professionals for Professionals</a:t>
            </a:r>
            <a:endParaRPr lang="en-CA" smtClean="0"/>
          </a:p>
          <a:p>
            <a:pPr lvl="1"/>
            <a:r>
              <a:rPr lang="en-CA" smtClean="0"/>
              <a:t>First Quantifiable Third Party Green Assessment</a:t>
            </a:r>
          </a:p>
        </p:txBody>
      </p:sp>
      <p:pic>
        <p:nvPicPr>
          <p:cNvPr id="46084" name="Picture 2" descr="C:\Users\Ankit\Desktop\LEED-Platinum-Vancouver-Convention-Centre-5-537x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71988"/>
            <a:ext cx="3481388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2" descr="http://upload.wikimedia.org/wikipedia/commons/thumb/7/73/Energy_Star_logo.svg/200px-Energy_Star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4508500"/>
            <a:ext cx="23034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http://leadingleed.com/wp-content/uploads/2011/11/vanc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4538" y="4508500"/>
            <a:ext cx="35718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7412" name="Picture 2" descr="http://2.bp.blogspot.com/-4nY5EvTYt-M/TjgZZlEsEBI/AAAAAAAAAlo/0eQzBHlhplM/s1600/Panthe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://upload.wikimedia.org/wikipedia/commons/thumb/9/90/Pantheon_rome_2005may.jpg/250px-Pantheon_rome_2005m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8512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http://3.bp.blogspot.com/-A3lA5Nn4ArM/ThnLWDqRBVI/AAAAAAAADo4/vawULQvnau0/s400/Pantheon+historywiz+out+top+look+images+walls+photos+picture+stills+hist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781300"/>
            <a:ext cx="42894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323850" y="419100"/>
            <a:ext cx="92170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000" b="1">
                <a:solidFill>
                  <a:srgbClr val="FF0000"/>
                </a:solidFill>
              </a:rPr>
              <a:t>27 BC</a:t>
            </a:r>
          </a:p>
          <a:p>
            <a:r>
              <a:rPr lang="en-CA" sz="5000" b="1">
                <a:solidFill>
                  <a:srgbClr val="FF0000"/>
                </a:solidFill>
              </a:rPr>
              <a:t>Global Population: </a:t>
            </a:r>
            <a:r>
              <a:rPr lang="en-CA" sz="6000" b="1">
                <a:solidFill>
                  <a:schemeClr val="bg1"/>
                </a:solidFill>
              </a:rPr>
              <a:t>150 Mil.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LEED Overview – THE RATING SYSTEMS</a:t>
            </a:r>
            <a:endParaRPr lang="en-CA" dirty="0"/>
          </a:p>
        </p:txBody>
      </p:sp>
      <p:pic>
        <p:nvPicPr>
          <p:cNvPr id="47107" name="Picture 2" descr="http://leadingleed.com/wp-content/uploads/2011/05/points-and-levels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700213"/>
            <a:ext cx="5472112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683642" y="4652963"/>
            <a:ext cx="820883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Font typeface="Arial" charset="0"/>
              <a:buChar char="•"/>
            </a:pPr>
            <a:r>
              <a:rPr lang="en-CA" sz="2900" b="1" dirty="0" smtClean="0"/>
              <a:t>100 </a:t>
            </a:r>
            <a:r>
              <a:rPr lang="en-CA" sz="2900" b="1" dirty="0"/>
              <a:t>possible points + 6 Innovation Design + </a:t>
            </a:r>
          </a:p>
          <a:p>
            <a:pPr algn="ctr"/>
            <a:r>
              <a:rPr lang="en-CA" sz="2900" b="1" dirty="0"/>
              <a:t>4 Regional Priority = 110 TOTAL</a:t>
            </a:r>
          </a:p>
          <a:p>
            <a:pPr algn="ctr">
              <a:buFont typeface="Arial" charset="0"/>
              <a:buChar char="•"/>
            </a:pPr>
            <a:r>
              <a:rPr lang="en-CA" sz="2900" b="1" dirty="0"/>
              <a:t>5 Sustainable Categories to earn points</a:t>
            </a: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8532440" y="6173818"/>
            <a:ext cx="64817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 dirty="0"/>
              <a:t>[9]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contenu 4"/>
          <p:cNvSpPr>
            <a:spLocks noGrp="1"/>
          </p:cNvSpPr>
          <p:nvPr>
            <p:ph idx="1"/>
          </p:nvPr>
        </p:nvSpPr>
        <p:spPr>
          <a:xfrm>
            <a:off x="0" y="1497013"/>
            <a:ext cx="9144000" cy="1500187"/>
          </a:xfrm>
        </p:spPr>
        <p:txBody>
          <a:bodyPr/>
          <a:lstStyle/>
          <a:p>
            <a:r>
              <a:rPr lang="en-CA" sz="4000" smtClean="0"/>
              <a:t> Categories</a:t>
            </a:r>
          </a:p>
          <a:p>
            <a:r>
              <a:rPr lang="en-CA" sz="4000" smtClean="0"/>
              <a:t>Prerequisites - </a:t>
            </a:r>
            <a:r>
              <a:rPr lang="en-CA" sz="4000" smtClean="0">
                <a:solidFill>
                  <a:srgbClr val="FF0000"/>
                </a:solidFill>
              </a:rPr>
              <a:t>mandatory</a:t>
            </a:r>
          </a:p>
          <a:p>
            <a:r>
              <a:rPr lang="en-CA" sz="4000" smtClean="0"/>
              <a:t>Credits - </a:t>
            </a:r>
            <a:r>
              <a:rPr lang="en-CA" sz="4000" smtClean="0">
                <a:solidFill>
                  <a:srgbClr val="FF0000"/>
                </a:solidFill>
              </a:rPr>
              <a:t>optional</a:t>
            </a:r>
          </a:p>
          <a:p>
            <a:r>
              <a:rPr lang="en-CA" sz="4000" smtClean="0"/>
              <a:t>Award</a:t>
            </a: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0" y="857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467544" y="-171400"/>
            <a:ext cx="8191812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How LEED Works</a:t>
            </a:r>
            <a:endParaRPr lang="en-CA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49157" name="Picture 2" descr="http://leadingleed.com/wp-content/uploads/2011/05/LEED-SCORECAR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113" y="3141663"/>
            <a:ext cx="5068887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" descr="C:\Users\Ankit\Desktop\LEED-Platinum-Vancouver-Convention-Centre-5-537x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625"/>
            <a:ext cx="36369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635375" y="6519863"/>
            <a:ext cx="64817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[9]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079014" y="795376"/>
            <a:ext cx="6875462" cy="1143000"/>
          </a:xfrm>
        </p:spPr>
        <p:txBody>
          <a:bodyPr/>
          <a:lstStyle/>
          <a:p>
            <a:r>
              <a:rPr lang="en-CA" dirty="0" smtClean="0">
                <a:solidFill>
                  <a:srgbClr val="00B050"/>
                </a:solidFill>
              </a:rPr>
              <a:t>Sustainable Sites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931158" y="1938376"/>
            <a:ext cx="3493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Water Efficiency</a:t>
            </a:r>
            <a:endParaRPr lang="en-CA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40155" y="2584707"/>
            <a:ext cx="6875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Energy &amp; Atmosphere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240156" y="3613666"/>
            <a:ext cx="6875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dirty="0" smtClean="0">
                <a:solidFill>
                  <a:srgbClr val="C00000"/>
                </a:solidFill>
              </a:rPr>
              <a:t>Materials and Resources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079014" y="4437112"/>
            <a:ext cx="7273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dirty="0" smtClean="0">
                <a:solidFill>
                  <a:srgbClr val="7030A0"/>
                </a:solidFill>
              </a:rPr>
              <a:t>Indoor Environmental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LEED FOR THE DEVELOPER</a:t>
            </a:r>
            <a:endParaRPr lang="en-CA" dirty="0"/>
          </a:p>
        </p:txBody>
      </p:sp>
      <p:sp>
        <p:nvSpPr>
          <p:cNvPr id="60419" name="TextBox 4"/>
          <p:cNvSpPr txBox="1">
            <a:spLocks noChangeArrowheads="1"/>
          </p:cNvSpPr>
          <p:nvPr/>
        </p:nvSpPr>
        <p:spPr bwMode="auto">
          <a:xfrm>
            <a:off x="0" y="1125538"/>
            <a:ext cx="91440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0"/>
              </a:spcAft>
              <a:buFont typeface="Arial" charset="0"/>
              <a:buChar char="•"/>
            </a:pPr>
            <a:r>
              <a:rPr lang="en-CA" sz="3000" b="1"/>
              <a:t> </a:t>
            </a:r>
            <a:r>
              <a:rPr lang="en-CA" sz="3000" b="1">
                <a:solidFill>
                  <a:srgbClr val="FF0000"/>
                </a:solidFill>
              </a:rPr>
              <a:t>Low</a:t>
            </a:r>
            <a:r>
              <a:rPr lang="en-CA" sz="3000" b="1"/>
              <a:t> Initial Cost	~ 1%</a:t>
            </a:r>
          </a:p>
          <a:p>
            <a:pPr marL="1028700" lvl="1" indent="-571500">
              <a:spcAft>
                <a:spcPts val="2000"/>
              </a:spcAft>
              <a:buFont typeface="Calibri" pitchFamily="34" charset="0"/>
              <a:buAutoNum type="romanUcPeriod"/>
            </a:pPr>
            <a:r>
              <a:rPr lang="en-CA" sz="3000" b="1"/>
              <a:t> </a:t>
            </a:r>
            <a:r>
              <a:rPr lang="en-CA" sz="2400" b="1">
                <a:solidFill>
                  <a:srgbClr val="00B050"/>
                </a:solidFill>
              </a:rPr>
              <a:t>Green Does not mean Money</a:t>
            </a:r>
            <a:endParaRPr lang="en-CA" sz="2400" b="1"/>
          </a:p>
          <a:p>
            <a:pPr>
              <a:spcAft>
                <a:spcPts val="2000"/>
              </a:spcAft>
              <a:buFont typeface="Arial" charset="0"/>
              <a:buChar char="•"/>
            </a:pPr>
            <a:r>
              <a:rPr lang="en-CA" sz="3000" b="1"/>
              <a:t> </a:t>
            </a:r>
            <a:r>
              <a:rPr lang="en-CA" sz="3000" b="1">
                <a:solidFill>
                  <a:srgbClr val="FF0000"/>
                </a:solidFill>
              </a:rPr>
              <a:t>High</a:t>
            </a:r>
            <a:r>
              <a:rPr lang="en-CA" sz="3000" b="1"/>
              <a:t> Return on Investment</a:t>
            </a:r>
          </a:p>
          <a:p>
            <a:pPr>
              <a:spcAft>
                <a:spcPts val="2000"/>
              </a:spcAft>
              <a:buFont typeface="Arial" charset="0"/>
              <a:buChar char="•"/>
            </a:pPr>
            <a:r>
              <a:rPr lang="en-CA" sz="3000" b="1"/>
              <a:t> </a:t>
            </a:r>
            <a:r>
              <a:rPr lang="en-CA" sz="3000" b="1">
                <a:solidFill>
                  <a:srgbClr val="FF0000"/>
                </a:solidFill>
              </a:rPr>
              <a:t>Marketability</a:t>
            </a:r>
          </a:p>
        </p:txBody>
      </p:sp>
      <p:pic>
        <p:nvPicPr>
          <p:cNvPr id="60420" name="Picture 3" descr="C:\Users\Lorne Mlotek\Documents\LEADING LEED\BLOG\june 30\shipping-container-homes-500x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3538" y="4445000"/>
            <a:ext cx="37004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2" descr="C:\Users\Ankit\Desktop\Spiegel-Headquarters-design-by-Henning-Larsen-Architects-588x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71975"/>
            <a:ext cx="400367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LEED FOR THE DEVELOPER</a:t>
            </a:r>
            <a:endParaRPr lang="en-CA" dirty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765175"/>
            <a:ext cx="55911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[5]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836738" y="6165850"/>
            <a:ext cx="770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Higher in </a:t>
            </a:r>
            <a:r>
              <a:rPr lang="en-US" sz="2400" b="1" dirty="0" smtClean="0"/>
              <a:t>the north due </a:t>
            </a:r>
            <a:r>
              <a:rPr lang="en-US" sz="2400" b="1" dirty="0"/>
              <a:t>to Heating 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8913"/>
            <a:ext cx="7586663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7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LEED FOR THE DEVELOPER</a:t>
            </a:r>
            <a:endParaRPr lang="en-CA" dirty="0"/>
          </a:p>
        </p:txBody>
      </p:sp>
      <p:pic>
        <p:nvPicPr>
          <p:cNvPr id="63491" name="Picture 2" descr="http://3.bp.blogspot.com/_nSlIYZFI4H0/THFzph1BuFI/AAAAAAAAAK0/XyVA0aALlmI/s1600/triple-bottom-li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7666038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>
              <a:defRPr/>
            </a:pPr>
            <a:r>
              <a:rPr lang="en-CA" dirty="0" smtClean="0"/>
              <a:t>LEED FOR THE CONSUMER</a:t>
            </a:r>
            <a:endParaRPr lang="en-CA" dirty="0"/>
          </a:p>
        </p:txBody>
      </p:sp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855663"/>
            <a:ext cx="975677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000"/>
              </a:spcAft>
              <a:buFont typeface="Arial" charset="0"/>
              <a:buChar char="•"/>
            </a:pPr>
            <a:r>
              <a:rPr lang="en-CA" sz="3200" dirty="0"/>
              <a:t>Supply and Demand</a:t>
            </a:r>
          </a:p>
          <a:p>
            <a:pPr marL="342900" indent="-342900">
              <a:spcAft>
                <a:spcPts val="1000"/>
              </a:spcAft>
              <a:buFont typeface="Arial" charset="0"/>
              <a:buChar char="•"/>
            </a:pPr>
            <a:r>
              <a:rPr lang="en-CA" sz="3200" dirty="0"/>
              <a:t>Generation X </a:t>
            </a:r>
            <a:r>
              <a:rPr lang="en-CA" sz="3200" dirty="0">
                <a:sym typeface="Wingdings" pitchFamily="2" charset="2"/>
              </a:rPr>
              <a:t> Baby Boom Echo</a:t>
            </a:r>
            <a:endParaRPr lang="en-CA" sz="3200" dirty="0"/>
          </a:p>
          <a:p>
            <a:pPr marL="971550" lvl="1" indent="-514350">
              <a:spcAft>
                <a:spcPts val="1000"/>
              </a:spcAft>
              <a:buFont typeface="Calibri" pitchFamily="34" charset="0"/>
              <a:buAutoNum type="romanLcPeriod"/>
            </a:pPr>
            <a:r>
              <a:rPr lang="en-CA" sz="2500" dirty="0"/>
              <a:t>Education Implementation </a:t>
            </a:r>
            <a:r>
              <a:rPr lang="en-CA" sz="2500" dirty="0">
                <a:sym typeface="Wingdings" pitchFamily="2" charset="2"/>
              </a:rPr>
              <a:t> Increased Awareness</a:t>
            </a:r>
          </a:p>
          <a:p>
            <a:pPr marL="971550" lvl="1" indent="-514350">
              <a:spcAft>
                <a:spcPts val="1000"/>
              </a:spcAft>
              <a:buFont typeface="Calibri" pitchFamily="34" charset="0"/>
              <a:buAutoNum type="romanLcPeriod"/>
            </a:pPr>
            <a:r>
              <a:rPr lang="en-CA" sz="2400" dirty="0"/>
              <a:t>Cultural</a:t>
            </a:r>
            <a:r>
              <a:rPr lang="en-CA" sz="2300" dirty="0"/>
              <a:t> Change</a:t>
            </a:r>
          </a:p>
          <a:p>
            <a:pPr marL="1428750" lvl="2" indent="-514350">
              <a:spcAft>
                <a:spcPts val="1000"/>
              </a:spcAft>
              <a:buFont typeface="Calibri" pitchFamily="34" charset="0"/>
              <a:buAutoNum type="romanLcPeriod"/>
            </a:pPr>
            <a:r>
              <a:rPr lang="en-CA" sz="2400" dirty="0" smtClean="0">
                <a:sym typeface="Wingdings" pitchFamily="2" charset="2"/>
              </a:rPr>
              <a:t>Garbage Limit</a:t>
            </a:r>
            <a:endParaRPr lang="en-CA" sz="2400" dirty="0">
              <a:sym typeface="Wingdings" pitchFamily="2" charset="2"/>
            </a:endParaRPr>
          </a:p>
          <a:p>
            <a:pPr marL="1428750" lvl="2" indent="-514350">
              <a:spcAft>
                <a:spcPts val="1000"/>
              </a:spcAft>
              <a:buFont typeface="Calibri" pitchFamily="34" charset="0"/>
              <a:buAutoNum type="romanLcPeriod"/>
            </a:pPr>
            <a:r>
              <a:rPr lang="en-CA" sz="2300" dirty="0"/>
              <a:t>Earth Day</a:t>
            </a:r>
          </a:p>
          <a:p>
            <a:pPr marL="971550" lvl="1" indent="-514350">
              <a:spcAft>
                <a:spcPts val="1000"/>
              </a:spcAft>
              <a:buFont typeface="Calibri" pitchFamily="34" charset="0"/>
              <a:buAutoNum type="romanLcPeriod"/>
            </a:pPr>
            <a:r>
              <a:rPr lang="en-CA" sz="2500" dirty="0"/>
              <a:t>New job market</a:t>
            </a:r>
          </a:p>
          <a:p>
            <a:pPr marL="342900" indent="-342900">
              <a:spcAft>
                <a:spcPts val="1000"/>
              </a:spcAft>
              <a:buFont typeface="Arial" charset="0"/>
              <a:buChar char="•"/>
            </a:pPr>
            <a:r>
              <a:rPr lang="en-CA" sz="3200" dirty="0"/>
              <a:t>It is our Future</a:t>
            </a:r>
          </a:p>
          <a:p>
            <a:pPr marL="342900" indent="-342900">
              <a:spcAft>
                <a:spcPts val="1000"/>
              </a:spcAft>
            </a:pPr>
            <a:endParaRPr lang="en-CA" sz="3200" dirty="0"/>
          </a:p>
        </p:txBody>
      </p:sp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2" cstate="print"/>
          <a:srcRect t="12650"/>
          <a:stretch>
            <a:fillRect/>
          </a:stretch>
        </p:blipFill>
        <p:spPr bwMode="auto">
          <a:xfrm>
            <a:off x="3571875" y="4652963"/>
            <a:ext cx="557212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3.bp.blogspot.com/_nSlIYZFI4H0/THFzph1BuFI/AAAAAAAAAK0/XyVA0aALlmI/s1600/triple-bottom-lin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7666038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5496" y="0"/>
            <a:ext cx="9144000" cy="69269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normAutofit fontScale="90000" lnSpcReduction="10000"/>
          </a:bodyPr>
          <a:lstStyle/>
          <a:p>
            <a:pPr>
              <a:defRPr/>
            </a:pPr>
            <a:r>
              <a:rPr lang="en-CA" sz="4400"/>
              <a:t>LEED FOR THE CONSUMER</a:t>
            </a:r>
            <a:endParaRPr lang="en-CA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4925" y="0"/>
            <a:ext cx="9144000" cy="692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 fontScale="90000" lnSpcReduction="10000"/>
          </a:bodyPr>
          <a:lstStyle/>
          <a:p>
            <a:pPr>
              <a:defRPr/>
            </a:pPr>
            <a:r>
              <a:rPr lang="en-CA" sz="4400" dirty="0"/>
              <a:t>LEED </a:t>
            </a:r>
            <a:r>
              <a:rPr lang="en-CA" sz="4400" dirty="0" smtClean="0"/>
              <a:t>BY THE </a:t>
            </a:r>
            <a:r>
              <a:rPr lang="en-CA" sz="4400" dirty="0"/>
              <a:t>GOVERNMENT</a:t>
            </a:r>
          </a:p>
        </p:txBody>
      </p:sp>
      <p:sp>
        <p:nvSpPr>
          <p:cNvPr id="66563" name="TextBox 5"/>
          <p:cNvSpPr txBox="1">
            <a:spLocks noChangeArrowheads="1"/>
          </p:cNvSpPr>
          <p:nvPr/>
        </p:nvSpPr>
        <p:spPr bwMode="auto">
          <a:xfrm>
            <a:off x="35372" y="836712"/>
            <a:ext cx="9145140" cy="453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700"/>
              </a:spcBef>
              <a:buFont typeface="Arial" charset="0"/>
              <a:buChar char="•"/>
            </a:pPr>
            <a:r>
              <a:rPr lang="en-CA" sz="2800" dirty="0"/>
              <a:t> </a:t>
            </a:r>
            <a:r>
              <a:rPr lang="en-CA" sz="3000" b="1" dirty="0">
                <a:solidFill>
                  <a:srgbClr val="FF0000"/>
                </a:solidFill>
              </a:rPr>
              <a:t>Lead</a:t>
            </a:r>
            <a:r>
              <a:rPr lang="en-CA" sz="3000" b="1" dirty="0"/>
              <a:t> by example</a:t>
            </a:r>
          </a:p>
          <a:p>
            <a:pPr>
              <a:spcBef>
                <a:spcPts val="1700"/>
              </a:spcBef>
              <a:buFont typeface="Arial" charset="0"/>
              <a:buChar char="•"/>
            </a:pPr>
            <a:r>
              <a:rPr lang="en-CA" sz="3000" b="1" dirty="0"/>
              <a:t> Government </a:t>
            </a:r>
            <a:r>
              <a:rPr lang="en-CA" sz="3000" b="1" dirty="0">
                <a:solidFill>
                  <a:srgbClr val="FF0000"/>
                </a:solidFill>
              </a:rPr>
              <a:t>Incentives</a:t>
            </a:r>
          </a:p>
          <a:p>
            <a:pPr>
              <a:spcBef>
                <a:spcPts val="1700"/>
              </a:spcBef>
              <a:buFont typeface="Arial" charset="0"/>
              <a:buChar char="•"/>
            </a:pPr>
            <a:r>
              <a:rPr lang="en-CA" sz="3000" b="1" dirty="0"/>
              <a:t> </a:t>
            </a:r>
            <a:r>
              <a:rPr lang="en-CA" sz="3000" b="1" dirty="0" smtClean="0">
                <a:solidFill>
                  <a:srgbClr val="FF0000"/>
                </a:solidFill>
              </a:rPr>
              <a:t>The State </a:t>
            </a:r>
            <a:r>
              <a:rPr lang="en-CA" sz="3000" b="1" dirty="0" smtClean="0"/>
              <a:t>as </a:t>
            </a:r>
            <a:r>
              <a:rPr lang="en-CA" sz="3000" b="1" dirty="0"/>
              <a:t>an example</a:t>
            </a:r>
          </a:p>
          <a:p>
            <a:pPr lvl="1">
              <a:spcBef>
                <a:spcPts val="1700"/>
              </a:spcBef>
              <a:buFont typeface="Arial" charset="0"/>
              <a:buChar char="•"/>
            </a:pPr>
            <a:r>
              <a:rPr lang="en-CA" sz="2800" dirty="0"/>
              <a:t> Green roof by-law</a:t>
            </a:r>
          </a:p>
          <a:p>
            <a:pPr lvl="1">
              <a:spcBef>
                <a:spcPts val="1700"/>
              </a:spcBef>
              <a:buFont typeface="Arial" charset="0"/>
              <a:buChar char="•"/>
            </a:pPr>
            <a:r>
              <a:rPr lang="en-CA" sz="2800" dirty="0"/>
              <a:t> Toilet Rebate</a:t>
            </a:r>
          </a:p>
          <a:p>
            <a:pPr>
              <a:spcBef>
                <a:spcPts val="1700"/>
              </a:spcBef>
              <a:buFont typeface="Arial" charset="0"/>
              <a:buChar char="•"/>
            </a:pPr>
            <a:r>
              <a:rPr lang="en-CA" sz="2800" dirty="0"/>
              <a:t> </a:t>
            </a:r>
            <a:r>
              <a:rPr lang="en-CA" sz="3000" b="1" dirty="0"/>
              <a:t>Adoption of </a:t>
            </a:r>
            <a:r>
              <a:rPr lang="en-CA" sz="3000" b="1" dirty="0" smtClean="0">
                <a:solidFill>
                  <a:srgbClr val="FF0000"/>
                </a:solidFill>
              </a:rPr>
              <a:t>Municipal Standards </a:t>
            </a:r>
            <a:r>
              <a:rPr lang="en-CA" sz="2800" b="1" dirty="0" smtClean="0">
                <a:solidFill>
                  <a:srgbClr val="FF0000"/>
                </a:solidFill>
              </a:rPr>
              <a:t>(Ex. </a:t>
            </a:r>
            <a:r>
              <a:rPr lang="en-CA" sz="2800" b="1" dirty="0" err="1" smtClean="0">
                <a:solidFill>
                  <a:srgbClr val="FF0000"/>
                </a:solidFill>
              </a:rPr>
              <a:t>PlaNYC</a:t>
            </a:r>
            <a:r>
              <a:rPr lang="en-CA" sz="2800" b="1" dirty="0" smtClean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ts val="1700"/>
              </a:spcBef>
              <a:buFont typeface="Arial" charset="0"/>
              <a:buChar char="•"/>
            </a:pPr>
            <a:r>
              <a:rPr lang="en-CA" sz="2800" b="1" dirty="0"/>
              <a:t> </a:t>
            </a:r>
            <a:r>
              <a:rPr lang="en-CA" sz="2800" b="1" dirty="0" smtClean="0"/>
              <a:t>Land is more valuable in cities</a:t>
            </a:r>
            <a:endParaRPr lang="en-CA" sz="2800" b="1" dirty="0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8604250" y="6519863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[14]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4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CA" dirty="0" smtClean="0"/>
              <a:t>Living Building Challenge and BREEAM</a:t>
            </a:r>
            <a:endParaRPr lang="en-CA" dirty="0"/>
          </a:p>
        </p:txBody>
      </p:sp>
      <p:pic>
        <p:nvPicPr>
          <p:cNvPr id="57346" name="Picture 4" descr="sustainable design, green design, omega center, green building, sustainable architecture, leed platin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51149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2" descr="Greenhouse, Omega Center for Sustainable Living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75" y="4005263"/>
            <a:ext cx="67786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sphotos-c.ak.fbcdn.net/hphotos-ak-ash4/431242_348981278474068_27217553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908720"/>
            <a:ext cx="2414042" cy="241404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17232"/>
            <a:ext cx="215583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-36513" y="0"/>
            <a:ext cx="9144001" cy="692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normAutofit fontScale="90000" lnSpcReduction="10000"/>
          </a:bodyPr>
          <a:lstStyle/>
          <a:p>
            <a:pPr>
              <a:defRPr/>
            </a:pPr>
            <a:r>
              <a:rPr lang="en-CA" sz="4400" b="1" dirty="0"/>
              <a:t>RECAP </a:t>
            </a:r>
            <a:r>
              <a:rPr lang="en-CA" sz="4400" b="1"/>
              <a:t>– </a:t>
            </a:r>
            <a:r>
              <a:rPr lang="en-CA" sz="4400" b="1" smtClean="0"/>
              <a:t>7 </a:t>
            </a:r>
            <a:r>
              <a:rPr lang="en-CA" sz="4400" b="1" dirty="0"/>
              <a:t>Things to take away</a:t>
            </a:r>
          </a:p>
        </p:txBody>
      </p:sp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-71438" y="1052513"/>
            <a:ext cx="9396413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spcBef>
                <a:spcPts val="1700"/>
              </a:spcBef>
              <a:buFont typeface="Calibri" pitchFamily="34" charset="0"/>
              <a:buAutoNum type="arabicPeriod"/>
            </a:pPr>
            <a:r>
              <a:rPr lang="en-CA" sz="2800" b="1" dirty="0"/>
              <a:t> LEARN FROM OUR PAST</a:t>
            </a:r>
          </a:p>
          <a:p>
            <a:pPr marL="971550" lvl="1" indent="-514350">
              <a:spcBef>
                <a:spcPts val="1700"/>
              </a:spcBef>
              <a:buFont typeface="Arial" charset="0"/>
              <a:buChar char="•"/>
            </a:pPr>
            <a:r>
              <a:rPr lang="en-CA" b="1" dirty="0"/>
              <a:t>Possible, its been done before</a:t>
            </a:r>
          </a:p>
          <a:p>
            <a:pPr marL="514350" indent="-514350">
              <a:spcBef>
                <a:spcPts val="1700"/>
              </a:spcBef>
              <a:buFont typeface="Calibri" pitchFamily="34" charset="0"/>
              <a:buAutoNum type="arabicPeriod"/>
            </a:pPr>
            <a:r>
              <a:rPr lang="en-CA" sz="2800" b="1" dirty="0"/>
              <a:t>LEED IS A GREAT START WHICH IS ALWAYS EVOLVING</a:t>
            </a:r>
          </a:p>
          <a:p>
            <a:pPr marL="514350" indent="-514350">
              <a:spcBef>
                <a:spcPts val="1700"/>
              </a:spcBef>
              <a:buFont typeface="Calibri" pitchFamily="34" charset="0"/>
              <a:buAutoNum type="arabicPeriod"/>
            </a:pPr>
            <a:r>
              <a:rPr lang="en-CA" sz="2800" b="1" dirty="0"/>
              <a:t>LEED VALUES MAKE SENSE</a:t>
            </a:r>
          </a:p>
          <a:p>
            <a:pPr marL="514350" indent="-514350">
              <a:spcBef>
                <a:spcPts val="1700"/>
              </a:spcBef>
              <a:buFont typeface="Calibri" pitchFamily="34" charset="0"/>
              <a:buAutoNum type="arabicPeriod"/>
            </a:pPr>
            <a:r>
              <a:rPr lang="en-CA" sz="2800" b="1" dirty="0"/>
              <a:t>ALL STAKEHOLDERS MUST CONTRIBUTE</a:t>
            </a:r>
          </a:p>
          <a:p>
            <a:pPr marL="514350" indent="-514350">
              <a:spcBef>
                <a:spcPts val="1700"/>
              </a:spcBef>
              <a:buFont typeface="Calibri" pitchFamily="34" charset="0"/>
              <a:buAutoNum type="arabicPeriod"/>
            </a:pPr>
            <a:r>
              <a:rPr lang="en-CA" sz="2800" b="1" dirty="0"/>
              <a:t>START NOW – WE HAVE DEVELOPED THE TOOLS</a:t>
            </a:r>
          </a:p>
          <a:p>
            <a:pPr marL="514350" indent="-514350">
              <a:spcBef>
                <a:spcPts val="1700"/>
              </a:spcBef>
              <a:buFont typeface="Calibri" pitchFamily="34" charset="0"/>
              <a:buAutoNum type="arabicPeriod"/>
            </a:pPr>
            <a:r>
              <a:rPr lang="en-CA" sz="2800" b="1" dirty="0"/>
              <a:t>IT IS A COLLABORATIVE </a:t>
            </a:r>
            <a:r>
              <a:rPr lang="en-CA" sz="2800" b="1"/>
              <a:t>EFFORT </a:t>
            </a:r>
            <a:endParaRPr lang="en-CA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2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2411413" y="2997200"/>
            <a:ext cx="30972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000" b="1">
                <a:solidFill>
                  <a:srgbClr val="FF0000"/>
                </a:solidFill>
              </a:rPr>
              <a:t>100 AD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025" y="2565400"/>
            <a:ext cx="3070225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0"/>
            <a:ext cx="10255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3100388"/>
            <a:ext cx="7056438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0" y="2205038"/>
            <a:ext cx="3779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000" b="1">
                <a:solidFill>
                  <a:srgbClr val="FF0000"/>
                </a:solidFill>
              </a:rPr>
              <a:t>Year Unknown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-234950"/>
            <a:ext cx="8229600" cy="1143000"/>
          </a:xfrm>
        </p:spPr>
        <p:txBody>
          <a:bodyPr/>
          <a:lstStyle/>
          <a:p>
            <a:r>
              <a:rPr lang="en-CA" smtClean="0"/>
              <a:t>PASSIVE SOLAR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1508" name="Picture 2" descr="http://www.solarhaven.org/PassiveSolar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836613"/>
            <a:ext cx="7561263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97360" y="0"/>
            <a:ext cx="12241360" cy="67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80528" y="3203684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138</Template>
  <TotalTime>24056</TotalTime>
  <Words>880</Words>
  <Application>Microsoft Office PowerPoint</Application>
  <PresentationFormat>On-screen Show (4:3)</PresentationFormat>
  <Paragraphs>214</Paragraphs>
  <Slides>51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</vt:lpstr>
      <vt:lpstr>138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PASSIVE SOLAR</vt:lpstr>
      <vt:lpstr>PowerPoint Presentation</vt:lpstr>
      <vt:lpstr>PowerPoint Presentation</vt:lpstr>
      <vt:lpstr>PowerPoint Presentation</vt:lpstr>
      <vt:lpstr>BACK IN PRESENT</vt:lpstr>
      <vt:lpstr>PowerPoint Presentation</vt:lpstr>
      <vt:lpstr>AGENDA</vt:lpstr>
      <vt:lpstr>40% of excess is absorbed1 </vt:lpstr>
      <vt:lpstr>History</vt:lpstr>
      <vt:lpstr>Green House Effect</vt:lpstr>
      <vt:lpstr>PowerPoint Presentation</vt:lpstr>
      <vt:lpstr>PowerPoint Presentation</vt:lpstr>
      <vt:lpstr>PowerPoint Presentation</vt:lpstr>
      <vt:lpstr>DRAUGHT</vt:lpstr>
      <vt:lpstr>Health Impacts</vt:lpstr>
      <vt:lpstr>AGENDA</vt:lpstr>
      <vt:lpstr>PowerPoint Presentation</vt:lpstr>
      <vt:lpstr>PowerPoint Presentation</vt:lpstr>
      <vt:lpstr>Asteroid hitting earth</vt:lpstr>
      <vt:lpstr>PowerPoint Presentation</vt:lpstr>
      <vt:lpstr>A Brief History Lesson</vt:lpstr>
      <vt:lpstr>A Brief History Lesson</vt:lpstr>
      <vt:lpstr>A Brief History Lesson</vt:lpstr>
      <vt:lpstr>PowerPoint Presentation</vt:lpstr>
      <vt:lpstr>PowerPoint Presentation</vt:lpstr>
      <vt:lpstr>THE BUILT ENVIRONMENT</vt:lpstr>
      <vt:lpstr>How to Reduce Those Levels?</vt:lpstr>
      <vt:lpstr>SUSTAINABILITY TOOLS</vt:lpstr>
      <vt:lpstr>Holistic Design Approach</vt:lpstr>
      <vt:lpstr>System Design Approach</vt:lpstr>
      <vt:lpstr>THE TRIPLE BOTTOM LINE</vt:lpstr>
      <vt:lpstr>TODAY`S SOLUTION </vt:lpstr>
      <vt:lpstr>LEED Overview – THE RATING SYSTEMS</vt:lpstr>
      <vt:lpstr>PowerPoint Presentation</vt:lpstr>
      <vt:lpstr>Sustainable Sites</vt:lpstr>
      <vt:lpstr>LEED FOR THE DEVELOPER</vt:lpstr>
      <vt:lpstr>LEED FOR THE DEVELOPER</vt:lpstr>
      <vt:lpstr>PowerPoint Presentation</vt:lpstr>
      <vt:lpstr>LEED FOR THE DEVELOPER</vt:lpstr>
      <vt:lpstr>LEED FOR THE CONSUMER</vt:lpstr>
      <vt:lpstr>PowerPoint Presentation</vt:lpstr>
      <vt:lpstr>PowerPoint Presentation</vt:lpstr>
      <vt:lpstr>Living Building Challenge and BREEAM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Communications</dc:title>
  <dc:creator>Lorne Mlotek</dc:creator>
  <cp:lastModifiedBy>Lorne M</cp:lastModifiedBy>
  <cp:revision>125</cp:revision>
  <dcterms:created xsi:type="dcterms:W3CDTF">2010-01-15T01:44:22Z</dcterms:created>
  <dcterms:modified xsi:type="dcterms:W3CDTF">2014-04-10T07:04:22Z</dcterms:modified>
</cp:coreProperties>
</file>